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4" r:id="rId3"/>
    <p:sldId id="257" r:id="rId4"/>
    <p:sldId id="258" r:id="rId5"/>
    <p:sldId id="261" r:id="rId6"/>
    <p:sldId id="275" r:id="rId7"/>
    <p:sldId id="276" r:id="rId8"/>
    <p:sldId id="259" r:id="rId9"/>
    <p:sldId id="260" r:id="rId10"/>
    <p:sldId id="265" r:id="rId11"/>
    <p:sldId id="267" r:id="rId12"/>
    <p:sldId id="268" r:id="rId13"/>
    <p:sldId id="266" r:id="rId14"/>
    <p:sldId id="269" r:id="rId15"/>
    <p:sldId id="270" r:id="rId16"/>
    <p:sldId id="277" r:id="rId17"/>
    <p:sldId id="278" r:id="rId18"/>
    <p:sldId id="279" r:id="rId19"/>
    <p:sldId id="272" r:id="rId20"/>
    <p:sldId id="280" r:id="rId21"/>
    <p:sldId id="281"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35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99B601-7472-447B-8EDD-D7287415D3FD}" type="datetimeFigureOut">
              <a:rPr lang="en-US" smtClean="0"/>
              <a:pPr/>
              <a:t>9/21/2016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9EA814-9C8E-4700-855F-98AC9BEC786B}" type="slidenum">
              <a:rPr lang="en-US" smtClean="0"/>
              <a:pPr/>
              <a:t>‹#›</a:t>
            </a:fld>
            <a:endParaRPr lang="en-US"/>
          </a:p>
        </p:txBody>
      </p:sp>
    </p:spTree>
    <p:extLst>
      <p:ext uri="{BB962C8B-B14F-4D97-AF65-F5344CB8AC3E}">
        <p14:creationId xmlns="" xmlns:p14="http://schemas.microsoft.com/office/powerpoint/2010/main" val="403442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EA814-9C8E-4700-855F-98AC9BEC786B}" type="slidenum">
              <a:rPr lang="en-US" smtClean="0"/>
              <a:pPr/>
              <a:t>19</a:t>
            </a:fld>
            <a:endParaRPr lang="en-US"/>
          </a:p>
        </p:txBody>
      </p:sp>
    </p:spTree>
    <p:extLst>
      <p:ext uri="{BB962C8B-B14F-4D97-AF65-F5344CB8AC3E}">
        <p14:creationId xmlns="" xmlns:p14="http://schemas.microsoft.com/office/powerpoint/2010/main" val="2007954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34DF9C-B557-4C0F-8549-A366986FD55C}"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8647F-78C8-41FC-A6C1-39DA4EB6A6A1}" type="slidenum">
              <a:rPr lang="en-US" smtClean="0"/>
              <a:pPr/>
              <a:t>‹#›</a:t>
            </a:fld>
            <a:endParaRPr lang="en-US"/>
          </a:p>
        </p:txBody>
      </p:sp>
    </p:spTree>
    <p:extLst>
      <p:ext uri="{BB962C8B-B14F-4D97-AF65-F5344CB8AC3E}">
        <p14:creationId xmlns="" xmlns:p14="http://schemas.microsoft.com/office/powerpoint/2010/main" val="61191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4DF9C-B557-4C0F-8549-A366986FD55C}"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8647F-78C8-41FC-A6C1-39DA4EB6A6A1}" type="slidenum">
              <a:rPr lang="en-US" smtClean="0"/>
              <a:pPr/>
              <a:t>‹#›</a:t>
            </a:fld>
            <a:endParaRPr lang="en-US"/>
          </a:p>
        </p:txBody>
      </p:sp>
    </p:spTree>
    <p:extLst>
      <p:ext uri="{BB962C8B-B14F-4D97-AF65-F5344CB8AC3E}">
        <p14:creationId xmlns="" xmlns:p14="http://schemas.microsoft.com/office/powerpoint/2010/main" val="338356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4DF9C-B557-4C0F-8549-A366986FD55C}"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8647F-78C8-41FC-A6C1-39DA4EB6A6A1}" type="slidenum">
              <a:rPr lang="en-US" smtClean="0"/>
              <a:pPr/>
              <a:t>‹#›</a:t>
            </a:fld>
            <a:endParaRPr lang="en-US"/>
          </a:p>
        </p:txBody>
      </p:sp>
    </p:spTree>
    <p:extLst>
      <p:ext uri="{BB962C8B-B14F-4D97-AF65-F5344CB8AC3E}">
        <p14:creationId xmlns="" xmlns:p14="http://schemas.microsoft.com/office/powerpoint/2010/main" val="342949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4DF9C-B557-4C0F-8549-A366986FD55C}"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8647F-78C8-41FC-A6C1-39DA4EB6A6A1}" type="slidenum">
              <a:rPr lang="en-US" smtClean="0"/>
              <a:pPr/>
              <a:t>‹#›</a:t>
            </a:fld>
            <a:endParaRPr lang="en-US"/>
          </a:p>
        </p:txBody>
      </p:sp>
    </p:spTree>
    <p:extLst>
      <p:ext uri="{BB962C8B-B14F-4D97-AF65-F5344CB8AC3E}">
        <p14:creationId xmlns="" xmlns:p14="http://schemas.microsoft.com/office/powerpoint/2010/main" val="2609978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4DF9C-B557-4C0F-8549-A366986FD55C}" type="datetimeFigureOut">
              <a:rPr lang="en-US" smtClean="0"/>
              <a:pPr/>
              <a:t>9/21/2016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8647F-78C8-41FC-A6C1-39DA4EB6A6A1}" type="slidenum">
              <a:rPr lang="en-US" smtClean="0"/>
              <a:pPr/>
              <a:t>‹#›</a:t>
            </a:fld>
            <a:endParaRPr lang="en-US"/>
          </a:p>
        </p:txBody>
      </p:sp>
    </p:spTree>
    <p:extLst>
      <p:ext uri="{BB962C8B-B14F-4D97-AF65-F5344CB8AC3E}">
        <p14:creationId xmlns="" xmlns:p14="http://schemas.microsoft.com/office/powerpoint/2010/main" val="407672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34DF9C-B557-4C0F-8549-A366986FD55C}"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8647F-78C8-41FC-A6C1-39DA4EB6A6A1}" type="slidenum">
              <a:rPr lang="en-US" smtClean="0"/>
              <a:pPr/>
              <a:t>‹#›</a:t>
            </a:fld>
            <a:endParaRPr lang="en-US"/>
          </a:p>
        </p:txBody>
      </p:sp>
    </p:spTree>
    <p:extLst>
      <p:ext uri="{BB962C8B-B14F-4D97-AF65-F5344CB8AC3E}">
        <p14:creationId xmlns="" xmlns:p14="http://schemas.microsoft.com/office/powerpoint/2010/main" val="179204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34DF9C-B557-4C0F-8549-A366986FD55C}" type="datetimeFigureOut">
              <a:rPr lang="en-US" smtClean="0"/>
              <a:pPr/>
              <a:t>9/21/2016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8647F-78C8-41FC-A6C1-39DA4EB6A6A1}" type="slidenum">
              <a:rPr lang="en-US" smtClean="0"/>
              <a:pPr/>
              <a:t>‹#›</a:t>
            </a:fld>
            <a:endParaRPr lang="en-US"/>
          </a:p>
        </p:txBody>
      </p:sp>
    </p:spTree>
    <p:extLst>
      <p:ext uri="{BB962C8B-B14F-4D97-AF65-F5344CB8AC3E}">
        <p14:creationId xmlns="" xmlns:p14="http://schemas.microsoft.com/office/powerpoint/2010/main" val="277323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34DF9C-B557-4C0F-8549-A366986FD55C}" type="datetimeFigureOut">
              <a:rPr lang="en-US" smtClean="0"/>
              <a:pPr/>
              <a:t>9/21/2016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8647F-78C8-41FC-A6C1-39DA4EB6A6A1}" type="slidenum">
              <a:rPr lang="en-US" smtClean="0"/>
              <a:pPr/>
              <a:t>‹#›</a:t>
            </a:fld>
            <a:endParaRPr lang="en-US"/>
          </a:p>
        </p:txBody>
      </p:sp>
    </p:spTree>
    <p:extLst>
      <p:ext uri="{BB962C8B-B14F-4D97-AF65-F5344CB8AC3E}">
        <p14:creationId xmlns="" xmlns:p14="http://schemas.microsoft.com/office/powerpoint/2010/main" val="3664067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4DF9C-B557-4C0F-8549-A366986FD55C}" type="datetimeFigureOut">
              <a:rPr lang="en-US" smtClean="0"/>
              <a:pPr/>
              <a:t>9/21/2016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8647F-78C8-41FC-A6C1-39DA4EB6A6A1}" type="slidenum">
              <a:rPr lang="en-US" smtClean="0"/>
              <a:pPr/>
              <a:t>‹#›</a:t>
            </a:fld>
            <a:endParaRPr lang="en-US"/>
          </a:p>
        </p:txBody>
      </p:sp>
    </p:spTree>
    <p:extLst>
      <p:ext uri="{BB962C8B-B14F-4D97-AF65-F5344CB8AC3E}">
        <p14:creationId xmlns="" xmlns:p14="http://schemas.microsoft.com/office/powerpoint/2010/main" val="380758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4DF9C-B557-4C0F-8549-A366986FD55C}"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8647F-78C8-41FC-A6C1-39DA4EB6A6A1}" type="slidenum">
              <a:rPr lang="en-US" smtClean="0"/>
              <a:pPr/>
              <a:t>‹#›</a:t>
            </a:fld>
            <a:endParaRPr lang="en-US"/>
          </a:p>
        </p:txBody>
      </p:sp>
    </p:spTree>
    <p:extLst>
      <p:ext uri="{BB962C8B-B14F-4D97-AF65-F5344CB8AC3E}">
        <p14:creationId xmlns="" xmlns:p14="http://schemas.microsoft.com/office/powerpoint/2010/main" val="399855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4DF9C-B557-4C0F-8549-A366986FD55C}" type="datetimeFigureOut">
              <a:rPr lang="en-US" smtClean="0"/>
              <a:pPr/>
              <a:t>9/21/2016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8647F-78C8-41FC-A6C1-39DA4EB6A6A1}" type="slidenum">
              <a:rPr lang="en-US" smtClean="0"/>
              <a:pPr/>
              <a:t>‹#›</a:t>
            </a:fld>
            <a:endParaRPr lang="en-US"/>
          </a:p>
        </p:txBody>
      </p:sp>
    </p:spTree>
    <p:extLst>
      <p:ext uri="{BB962C8B-B14F-4D97-AF65-F5344CB8AC3E}">
        <p14:creationId xmlns="" xmlns:p14="http://schemas.microsoft.com/office/powerpoint/2010/main" val="2216627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4DF9C-B557-4C0F-8549-A366986FD55C}" type="datetimeFigureOut">
              <a:rPr lang="en-US" smtClean="0"/>
              <a:pPr/>
              <a:t>9/21/2016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8647F-78C8-41FC-A6C1-39DA4EB6A6A1}" type="slidenum">
              <a:rPr lang="en-US" smtClean="0"/>
              <a:pPr/>
              <a:t>‹#›</a:t>
            </a:fld>
            <a:endParaRPr lang="en-US"/>
          </a:p>
        </p:txBody>
      </p:sp>
    </p:spTree>
    <p:extLst>
      <p:ext uri="{BB962C8B-B14F-4D97-AF65-F5344CB8AC3E}">
        <p14:creationId xmlns="" xmlns:p14="http://schemas.microsoft.com/office/powerpoint/2010/main" val="2930137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7.tiff"/><Relationship Id="rId7" Type="http://schemas.openxmlformats.org/officeDocument/2006/relationships/image" Target="../media/image51.tiff"/><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tiff"/><Relationship Id="rId5" Type="http://schemas.openxmlformats.org/officeDocument/2006/relationships/image" Target="../media/image49.tiff"/><Relationship Id="rId4" Type="http://schemas.openxmlformats.org/officeDocument/2006/relationships/image" Target="../media/image48.tiff"/></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tiff"/><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332657"/>
            <a:ext cx="7056784" cy="2664295"/>
          </a:xfrm>
        </p:spPr>
        <p:txBody>
          <a:bodyPr>
            <a:normAutofit/>
          </a:bodyPr>
          <a:lstStyle/>
          <a:p>
            <a:r>
              <a:rPr lang="en-US" sz="2000" b="1" dirty="0" smtClean="0">
                <a:solidFill>
                  <a:schemeClr val="accent6">
                    <a:lumMod val="75000"/>
                  </a:schemeClr>
                </a:solidFill>
              </a:rPr>
              <a:t>In aftermath of 16</a:t>
            </a:r>
            <a:r>
              <a:rPr lang="en-US" sz="2000" b="1" baseline="30000" dirty="0" smtClean="0">
                <a:solidFill>
                  <a:schemeClr val="accent6">
                    <a:lumMod val="75000"/>
                  </a:schemeClr>
                </a:solidFill>
              </a:rPr>
              <a:t>th</a:t>
            </a:r>
            <a:r>
              <a:rPr lang="en-US" sz="2000" b="1" dirty="0" smtClean="0">
                <a:solidFill>
                  <a:schemeClr val="accent6">
                    <a:lumMod val="75000"/>
                  </a:schemeClr>
                </a:solidFill>
              </a:rPr>
              <a:t> – 17</a:t>
            </a:r>
            <a:r>
              <a:rPr lang="en-US" sz="2000" b="1" baseline="30000" dirty="0" smtClean="0">
                <a:solidFill>
                  <a:schemeClr val="accent6">
                    <a:lumMod val="75000"/>
                  </a:schemeClr>
                </a:solidFill>
              </a:rPr>
              <a:t>th</a:t>
            </a:r>
            <a:r>
              <a:rPr lang="en-US" sz="2000" b="1" dirty="0" smtClean="0">
                <a:solidFill>
                  <a:schemeClr val="accent6">
                    <a:lumMod val="75000"/>
                  </a:schemeClr>
                </a:solidFill>
              </a:rPr>
              <a:t> June 2013 ‘Himalayan Tragedy’</a:t>
            </a:r>
            <a:r>
              <a:rPr lang="en-US" sz="2000" b="1" dirty="0" smtClean="0">
                <a:solidFill>
                  <a:srgbClr val="FF0000"/>
                </a:solidFill>
              </a:rPr>
              <a:t/>
            </a:r>
            <a:br>
              <a:rPr lang="en-US" sz="2000" b="1" dirty="0" smtClean="0">
                <a:solidFill>
                  <a:srgbClr val="FF0000"/>
                </a:solidFill>
              </a:rPr>
            </a:br>
            <a:r>
              <a:rPr lang="en-US" sz="2400" dirty="0" smtClean="0">
                <a:solidFill>
                  <a:srgbClr val="FF0000"/>
                </a:solidFill>
              </a:rPr>
              <a:t/>
            </a:r>
            <a:br>
              <a:rPr lang="en-US" sz="2400" dirty="0" smtClean="0">
                <a:solidFill>
                  <a:srgbClr val="FF0000"/>
                </a:solidFill>
              </a:rPr>
            </a:br>
            <a:r>
              <a:rPr lang="en-US" sz="3600" b="1" dirty="0" smtClean="0">
                <a:solidFill>
                  <a:schemeClr val="accent6">
                    <a:lumMod val="50000"/>
                  </a:schemeClr>
                </a:solidFill>
              </a:rPr>
              <a:t>‘Rebuilding Faith’</a:t>
            </a:r>
            <a:r>
              <a:rPr lang="en-US" sz="2800" dirty="0" smtClean="0">
                <a:solidFill>
                  <a:schemeClr val="accent6">
                    <a:lumMod val="50000"/>
                  </a:schemeClr>
                </a:solidFill>
              </a:rPr>
              <a:t/>
            </a:r>
            <a:br>
              <a:rPr lang="en-US" sz="2800" dirty="0" smtClean="0">
                <a:solidFill>
                  <a:schemeClr val="accent6">
                    <a:lumMod val="50000"/>
                  </a:schemeClr>
                </a:solidFill>
              </a:rPr>
            </a:br>
            <a:r>
              <a:rPr lang="en-US" sz="2400" b="1" dirty="0" smtClean="0">
                <a:solidFill>
                  <a:schemeClr val="accent6">
                    <a:lumMod val="50000"/>
                  </a:schemeClr>
                </a:solidFill>
              </a:rPr>
              <a:t>A Rehabilitation Programme for affected people in </a:t>
            </a:r>
            <a:r>
              <a:rPr lang="en-US" sz="2400" b="1" dirty="0" err="1" smtClean="0">
                <a:solidFill>
                  <a:schemeClr val="accent6">
                    <a:lumMod val="50000"/>
                  </a:schemeClr>
                </a:solidFill>
              </a:rPr>
              <a:t>Uttarkashi</a:t>
            </a:r>
            <a:r>
              <a:rPr lang="en-US" sz="2400" b="1" dirty="0" smtClean="0">
                <a:solidFill>
                  <a:schemeClr val="accent6">
                    <a:lumMod val="50000"/>
                  </a:schemeClr>
                </a:solidFill>
              </a:rPr>
              <a:t> District, </a:t>
            </a:r>
            <a:r>
              <a:rPr lang="en-US" sz="2400" b="1" dirty="0" err="1" smtClean="0">
                <a:solidFill>
                  <a:schemeClr val="accent6">
                    <a:lumMod val="50000"/>
                  </a:schemeClr>
                </a:solidFill>
              </a:rPr>
              <a:t>Uttarakhand</a:t>
            </a:r>
            <a:endParaRPr lang="en-US" sz="2800" b="1" dirty="0">
              <a:solidFill>
                <a:schemeClr val="accent6">
                  <a:lumMod val="50000"/>
                </a:schemeClr>
              </a:solidFill>
            </a:endParaRPr>
          </a:p>
        </p:txBody>
      </p:sp>
      <p:sp>
        <p:nvSpPr>
          <p:cNvPr id="3" name="Subtitle 2"/>
          <p:cNvSpPr>
            <a:spLocks noGrp="1"/>
          </p:cNvSpPr>
          <p:nvPr>
            <p:ph type="subTitle" idx="1"/>
          </p:nvPr>
        </p:nvSpPr>
        <p:spPr>
          <a:xfrm>
            <a:off x="1259632" y="3212976"/>
            <a:ext cx="6400800" cy="1054968"/>
          </a:xfrm>
        </p:spPr>
        <p:txBody>
          <a:bodyPr>
            <a:normAutofit fontScale="92500" lnSpcReduction="10000"/>
          </a:bodyPr>
          <a:lstStyle/>
          <a:p>
            <a:r>
              <a:rPr lang="en-US" b="1" dirty="0" smtClean="0">
                <a:solidFill>
                  <a:schemeClr val="accent3">
                    <a:lumMod val="75000"/>
                  </a:schemeClr>
                </a:solidFill>
              </a:rPr>
              <a:t>Complete Statistics and Summary </a:t>
            </a:r>
          </a:p>
          <a:p>
            <a:r>
              <a:rPr lang="en-US" b="1" dirty="0" smtClean="0">
                <a:solidFill>
                  <a:schemeClr val="accent3">
                    <a:lumMod val="75000"/>
                  </a:schemeClr>
                </a:solidFill>
              </a:rPr>
              <a:t>July 2013-August 2016 </a:t>
            </a:r>
          </a:p>
        </p:txBody>
      </p:sp>
      <p:pic>
        <p:nvPicPr>
          <p:cNvPr id="1027"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23528" y="5373216"/>
            <a:ext cx="4876800" cy="1030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012160" y="4604111"/>
            <a:ext cx="2871787" cy="2047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5" descr="RCE Srinagar.jpg"/>
          <p:cNvPicPr>
            <a:picLocks noChangeAspect="1"/>
          </p:cNvPicPr>
          <p:nvPr/>
        </p:nvPicPr>
        <p:blipFill>
          <a:blip r:embed="rId4" cstate="print"/>
          <a:stretch>
            <a:fillRect/>
          </a:stretch>
        </p:blipFill>
        <p:spPr>
          <a:xfrm>
            <a:off x="228600" y="304800"/>
            <a:ext cx="1269977" cy="874776"/>
          </a:xfrm>
          <a:prstGeom prst="rect">
            <a:avLst/>
          </a:prstGeom>
        </p:spPr>
      </p:pic>
    </p:spTree>
    <p:extLst>
      <p:ext uri="{BB962C8B-B14F-4D97-AF65-F5344CB8AC3E}">
        <p14:creationId xmlns="" xmlns:p14="http://schemas.microsoft.com/office/powerpoint/2010/main" val="1187830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pPr marL="0" indent="0" algn="ctr">
              <a:buNone/>
            </a:pPr>
            <a:r>
              <a:rPr lang="en-US" b="1" dirty="0" smtClean="0">
                <a:solidFill>
                  <a:schemeClr val="accent2">
                    <a:lumMod val="75000"/>
                  </a:schemeClr>
                </a:solidFill>
                <a:latin typeface="Angsana New" pitchFamily="18" charset="-34"/>
                <a:cs typeface="Angsana New" pitchFamily="18" charset="-34"/>
              </a:rPr>
              <a:t>Contributions from Outside CEE </a:t>
            </a:r>
          </a:p>
          <a:p>
            <a:pPr marL="0" indent="0">
              <a:buNone/>
            </a:pPr>
            <a:endParaRPr lang="en-US" sz="2400" dirty="0">
              <a:latin typeface="Angsana New" pitchFamily="18" charset="-34"/>
              <a:cs typeface="Angsana New" pitchFamily="18" charset="-34"/>
            </a:endParaRPr>
          </a:p>
          <a:p>
            <a:pPr>
              <a:buFont typeface="Wingdings" pitchFamily="2" charset="2"/>
              <a:buChar char="§"/>
            </a:pPr>
            <a:r>
              <a:rPr lang="en-US" sz="2400" dirty="0" smtClean="0">
                <a:latin typeface="Angsana New" pitchFamily="18" charset="-34"/>
                <a:cs typeface="Angsana New" pitchFamily="18" charset="-34"/>
              </a:rPr>
              <a:t>Four interns pursuing Masters in Disaster Management from Tata Institute of Social Science (TISS), Mumbai joined CEE </a:t>
            </a:r>
            <a:r>
              <a:rPr lang="en-US" sz="2400" dirty="0" err="1" smtClean="0">
                <a:latin typeface="Angsana New" pitchFamily="18" charset="-34"/>
                <a:cs typeface="Angsana New" pitchFamily="18" charset="-34"/>
              </a:rPr>
              <a:t>Uttarkashi</a:t>
            </a:r>
            <a:r>
              <a:rPr lang="en-US" sz="2400" dirty="0" smtClean="0">
                <a:latin typeface="Angsana New" pitchFamily="18" charset="-34"/>
                <a:cs typeface="Angsana New" pitchFamily="18" charset="-34"/>
              </a:rPr>
              <a:t> office from August 2015 to October 2015 and contributed in DRR awareness and disaster management plan preparation. </a:t>
            </a:r>
          </a:p>
          <a:p>
            <a:pPr>
              <a:buFont typeface="Wingdings" pitchFamily="2" charset="2"/>
              <a:buChar char="§"/>
            </a:pPr>
            <a:r>
              <a:rPr lang="en-US" sz="2400" dirty="0" smtClean="0">
                <a:latin typeface="Angsana New" pitchFamily="18" charset="-34"/>
                <a:cs typeface="Angsana New" pitchFamily="18" charset="-34"/>
              </a:rPr>
              <a:t>For the period of May 2016 to June 2016, two interns pursuing Bachelors in Social Sciences from TISS Guwahati joined ‘Rebuilding Faith’ at CEE </a:t>
            </a:r>
            <a:r>
              <a:rPr lang="en-US" sz="2400" dirty="0" err="1" smtClean="0">
                <a:latin typeface="Angsana New" pitchFamily="18" charset="-34"/>
                <a:cs typeface="Angsana New" pitchFamily="18" charset="-34"/>
              </a:rPr>
              <a:t>Uttarkashi</a:t>
            </a:r>
            <a:r>
              <a:rPr lang="en-US" sz="2400" dirty="0" smtClean="0">
                <a:latin typeface="Angsana New" pitchFamily="18" charset="-34"/>
                <a:cs typeface="Angsana New" pitchFamily="18" charset="-34"/>
              </a:rPr>
              <a:t> office. </a:t>
            </a:r>
          </a:p>
          <a:p>
            <a:pPr>
              <a:buFont typeface="Wingdings" pitchFamily="2" charset="2"/>
              <a:buChar char="§"/>
            </a:pPr>
            <a:r>
              <a:rPr lang="en-US" sz="2400" dirty="0" smtClean="0">
                <a:latin typeface="Angsana New" pitchFamily="18" charset="-34"/>
                <a:cs typeface="Angsana New" pitchFamily="18" charset="-34"/>
              </a:rPr>
              <a:t>Two interns </a:t>
            </a:r>
            <a:r>
              <a:rPr lang="en-US" sz="2400" dirty="0">
                <a:latin typeface="Angsana New" pitchFamily="18" charset="-34"/>
                <a:cs typeface="Angsana New" pitchFamily="18" charset="-34"/>
              </a:rPr>
              <a:t> </a:t>
            </a:r>
            <a:r>
              <a:rPr lang="en-US" sz="2400" dirty="0" smtClean="0">
                <a:latin typeface="Angsana New" pitchFamily="18" charset="-34"/>
                <a:cs typeface="Angsana New" pitchFamily="18" charset="-34"/>
              </a:rPr>
              <a:t>from Masters Programme in Ecology, Environment &amp; Sustainable Development at TISS, Guwahati worked closely with CEE </a:t>
            </a:r>
            <a:r>
              <a:rPr lang="en-US" sz="2400" dirty="0" err="1" smtClean="0">
                <a:latin typeface="Angsana New" pitchFamily="18" charset="-34"/>
                <a:cs typeface="Angsana New" pitchFamily="18" charset="-34"/>
              </a:rPr>
              <a:t>Uttarkashi</a:t>
            </a:r>
            <a:r>
              <a:rPr lang="en-US" sz="2400" dirty="0" smtClean="0">
                <a:latin typeface="Angsana New" pitchFamily="18" charset="-34"/>
                <a:cs typeface="Angsana New" pitchFamily="18" charset="-34"/>
              </a:rPr>
              <a:t> team on Rebuilding Faith Programme. </a:t>
            </a:r>
          </a:p>
          <a:p>
            <a:pPr>
              <a:buFont typeface="Wingdings" pitchFamily="2" charset="2"/>
              <a:buChar char="§"/>
            </a:pPr>
            <a:endParaRPr lang="en-US" sz="2400" dirty="0">
              <a:latin typeface="Angsana New" pitchFamily="18" charset="-34"/>
              <a:cs typeface="Angsana New" pitchFamily="18" charset="-34"/>
            </a:endParaRPr>
          </a:p>
          <a:p>
            <a:pPr>
              <a:buFont typeface="Wingdings" pitchFamily="2" charset="2"/>
              <a:buChar char="§"/>
            </a:pPr>
            <a:endParaRPr lang="en-US" sz="2400" dirty="0" smtClean="0">
              <a:latin typeface="Angsana New" pitchFamily="18" charset="-34"/>
              <a:cs typeface="Angsana New" pitchFamily="18" charset="-34"/>
            </a:endParaRPr>
          </a:p>
        </p:txBody>
      </p:sp>
    </p:spTree>
    <p:extLst>
      <p:ext uri="{BB962C8B-B14F-4D97-AF65-F5344CB8AC3E}">
        <p14:creationId xmlns="" xmlns:p14="http://schemas.microsoft.com/office/powerpoint/2010/main" val="280403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Photographs- AR 15-16\Rebuilding Faith\Umang Programme\Obstacle crossing game with students.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517821"/>
            <a:ext cx="3217055" cy="2191098"/>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I:\Photographs- AR 15-16\Rebuilding Faith\Umang Programme\Students involved in activities.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217056" y="517821"/>
            <a:ext cx="3011128" cy="2191098"/>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I:\Photographs- AR 15-16\Rebuilding Faith\Umang Programme\Student speaking about herself.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228184" y="517820"/>
            <a:ext cx="2915816" cy="2191099"/>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E:\All Picture Date Wise\15 jan 2014 School bag Distribution\DSC08415.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1489" y="3501008"/>
            <a:ext cx="3217055" cy="2592288"/>
          </a:xfrm>
          <a:prstGeom prst="rect">
            <a:avLst/>
          </a:prstGeom>
          <a:noFill/>
          <a:extLst>
            <a:ext uri="{909E8E84-426E-40DD-AFC4-6F175D3DCCD1}">
              <a14:hiddenFill xmlns="" xmlns:a14="http://schemas.microsoft.com/office/drawing/2010/main">
                <a:solidFill>
                  <a:srgbClr val="FFFFFF"/>
                </a:solidFill>
              </a14:hiddenFill>
            </a:ext>
          </a:extLst>
        </p:spPr>
      </p:pic>
      <p:pic>
        <p:nvPicPr>
          <p:cNvPr id="3079" name="Picture 7" descr="E:\All Picture Date Wise\18 jan 2014 school bag distribution\DSC08455.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3217056" y="3524524"/>
            <a:ext cx="3011128" cy="2568771"/>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E:\All Picture Date Wise\17 Jan 14, bag Distribution\DSC08588.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6228184" y="3524524"/>
            <a:ext cx="2915816" cy="256877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419872" y="3974"/>
            <a:ext cx="1446935" cy="369332"/>
          </a:xfrm>
          <a:prstGeom prst="rect">
            <a:avLst/>
          </a:prstGeom>
          <a:noFill/>
        </p:spPr>
        <p:txBody>
          <a:bodyPr wrap="none" rtlCol="0">
            <a:spAutoFit/>
          </a:bodyPr>
          <a:lstStyle/>
          <a:p>
            <a:r>
              <a:rPr lang="en-US" b="1" dirty="0" smtClean="0">
                <a:solidFill>
                  <a:schemeClr val="tx1">
                    <a:lumMod val="95000"/>
                    <a:lumOff val="5000"/>
                  </a:schemeClr>
                </a:solidFill>
              </a:rPr>
              <a:t>Photographs </a:t>
            </a:r>
            <a:endParaRPr lang="en-US" b="1" dirty="0">
              <a:solidFill>
                <a:schemeClr val="tx1">
                  <a:lumMod val="95000"/>
                  <a:lumOff val="5000"/>
                </a:schemeClr>
              </a:solidFill>
            </a:endParaRPr>
          </a:p>
        </p:txBody>
      </p:sp>
      <p:sp>
        <p:nvSpPr>
          <p:cNvPr id="3" name="TextBox 2"/>
          <p:cNvSpPr txBox="1"/>
          <p:nvPr/>
        </p:nvSpPr>
        <p:spPr>
          <a:xfrm>
            <a:off x="2651649" y="2812286"/>
            <a:ext cx="4547976" cy="369332"/>
          </a:xfrm>
          <a:prstGeom prst="rect">
            <a:avLst/>
          </a:prstGeom>
          <a:noFill/>
        </p:spPr>
        <p:txBody>
          <a:bodyPr wrap="none" rtlCol="0">
            <a:spAutoFit/>
          </a:bodyPr>
          <a:lstStyle/>
          <a:p>
            <a:pPr algn="ctr"/>
            <a:r>
              <a:rPr lang="en-US" i="1" dirty="0" smtClean="0">
                <a:solidFill>
                  <a:srgbClr val="FF0000"/>
                </a:solidFill>
              </a:rPr>
              <a:t>Various activities under ‘</a:t>
            </a:r>
            <a:r>
              <a:rPr lang="en-US" i="1" dirty="0" err="1" smtClean="0">
                <a:solidFill>
                  <a:srgbClr val="FF0000"/>
                </a:solidFill>
              </a:rPr>
              <a:t>Umang</a:t>
            </a:r>
            <a:r>
              <a:rPr lang="en-US" i="1" dirty="0" smtClean="0">
                <a:solidFill>
                  <a:srgbClr val="FF0000"/>
                </a:solidFill>
              </a:rPr>
              <a:t>’ Programme </a:t>
            </a:r>
            <a:endParaRPr lang="en-US" i="1" dirty="0">
              <a:solidFill>
                <a:srgbClr val="FF0000"/>
              </a:solidFill>
            </a:endParaRPr>
          </a:p>
        </p:txBody>
      </p:sp>
      <p:sp>
        <p:nvSpPr>
          <p:cNvPr id="4" name="TextBox 3"/>
          <p:cNvSpPr txBox="1"/>
          <p:nvPr/>
        </p:nvSpPr>
        <p:spPr>
          <a:xfrm>
            <a:off x="3515796" y="6309320"/>
            <a:ext cx="2702022" cy="369332"/>
          </a:xfrm>
          <a:prstGeom prst="rect">
            <a:avLst/>
          </a:prstGeom>
          <a:noFill/>
        </p:spPr>
        <p:txBody>
          <a:bodyPr wrap="none" rtlCol="0">
            <a:spAutoFit/>
          </a:bodyPr>
          <a:lstStyle/>
          <a:p>
            <a:r>
              <a:rPr lang="en-US" i="1" dirty="0" smtClean="0">
                <a:solidFill>
                  <a:srgbClr val="FF0000"/>
                </a:solidFill>
              </a:rPr>
              <a:t>School Bag Kit distribution </a:t>
            </a:r>
            <a:endParaRPr lang="en-US" i="1" dirty="0">
              <a:solidFill>
                <a:srgbClr val="FF0000"/>
              </a:solidFill>
            </a:endParaRPr>
          </a:p>
        </p:txBody>
      </p:sp>
    </p:spTree>
    <p:extLst>
      <p:ext uri="{BB962C8B-B14F-4D97-AF65-F5344CB8AC3E}">
        <p14:creationId xmlns="" xmlns:p14="http://schemas.microsoft.com/office/powerpoint/2010/main" val="3069375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I:\Photographs- AR 15-16\Rebuilding Faith\School DRR Programs\Drop Cover Hold during earthquake  being demonstrated to students.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476672"/>
            <a:ext cx="3203848" cy="2088232"/>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descr="I:\Photographs- AR 15-16\Rebuilding Faith\SDMP\School team involved in SDMP preparation.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230" y="3501008"/>
            <a:ext cx="3270626" cy="2808312"/>
          </a:xfrm>
          <a:prstGeom prst="rect">
            <a:avLst/>
          </a:prstGeom>
          <a:noFill/>
          <a:extLst>
            <a:ext uri="{909E8E84-426E-40DD-AFC4-6F175D3DCCD1}">
              <a14:hiddenFill xmlns="" xmlns:a14="http://schemas.microsoft.com/office/drawing/2010/main">
                <a:solidFill>
                  <a:srgbClr val="FFFFFF"/>
                </a:solidFill>
              </a14:hiddenFill>
            </a:ext>
          </a:extLst>
        </p:spPr>
      </p:pic>
      <p:pic>
        <p:nvPicPr>
          <p:cNvPr id="4104" name="Picture 8" descr="I:\Photographs- AR 15-16\Rebuilding Faith\SDMP\Students involved in SDMP preparation.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275856" y="3501008"/>
            <a:ext cx="3268621" cy="2808312"/>
          </a:xfrm>
          <a:prstGeom prst="rect">
            <a:avLst/>
          </a:prstGeom>
          <a:noFill/>
          <a:extLst>
            <a:ext uri="{909E8E84-426E-40DD-AFC4-6F175D3DCCD1}">
              <a14:hiddenFill xmlns="" xmlns:a14="http://schemas.microsoft.com/office/drawing/2010/main">
                <a:solidFill>
                  <a:srgbClr val="FFFFFF"/>
                </a:solidFill>
              </a14:hiddenFill>
            </a:ext>
          </a:extLst>
        </p:spPr>
      </p:pic>
      <p:pic>
        <p:nvPicPr>
          <p:cNvPr id="4105" name="Picture 9" descr="I:\Photographs- AR 15-16\Rebuilding Faith\SDMP\Students with SDMP prepared by them.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549396" y="3501008"/>
            <a:ext cx="2674937" cy="280831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485352" y="59539"/>
            <a:ext cx="1446935" cy="369332"/>
          </a:xfrm>
          <a:prstGeom prst="rect">
            <a:avLst/>
          </a:prstGeom>
          <a:noFill/>
        </p:spPr>
        <p:txBody>
          <a:bodyPr wrap="none" rtlCol="0">
            <a:spAutoFit/>
          </a:bodyPr>
          <a:lstStyle/>
          <a:p>
            <a:r>
              <a:rPr lang="en-US" b="1" dirty="0" smtClean="0"/>
              <a:t>Photographs </a:t>
            </a:r>
            <a:endParaRPr lang="en-US" b="1" dirty="0"/>
          </a:p>
        </p:txBody>
      </p:sp>
      <p:sp>
        <p:nvSpPr>
          <p:cNvPr id="3" name="TextBox 2"/>
          <p:cNvSpPr txBox="1"/>
          <p:nvPr/>
        </p:nvSpPr>
        <p:spPr>
          <a:xfrm>
            <a:off x="2771800" y="2714204"/>
            <a:ext cx="3929666" cy="369332"/>
          </a:xfrm>
          <a:prstGeom prst="rect">
            <a:avLst/>
          </a:prstGeom>
          <a:noFill/>
        </p:spPr>
        <p:txBody>
          <a:bodyPr wrap="none" rtlCol="0">
            <a:spAutoFit/>
          </a:bodyPr>
          <a:lstStyle/>
          <a:p>
            <a:r>
              <a:rPr lang="en-US" i="1" dirty="0" smtClean="0">
                <a:solidFill>
                  <a:srgbClr val="FF0000"/>
                </a:solidFill>
              </a:rPr>
              <a:t>DRR Awareness Programmes in Schools </a:t>
            </a:r>
            <a:endParaRPr lang="en-US" i="1" dirty="0">
              <a:solidFill>
                <a:srgbClr val="FF0000"/>
              </a:solidFill>
            </a:endParaRPr>
          </a:p>
        </p:txBody>
      </p:sp>
      <p:sp>
        <p:nvSpPr>
          <p:cNvPr id="4" name="TextBox 3"/>
          <p:cNvSpPr txBox="1"/>
          <p:nvPr/>
        </p:nvSpPr>
        <p:spPr>
          <a:xfrm>
            <a:off x="1996812" y="6401420"/>
            <a:ext cx="5726439" cy="369332"/>
          </a:xfrm>
          <a:prstGeom prst="rect">
            <a:avLst/>
          </a:prstGeom>
          <a:noFill/>
        </p:spPr>
        <p:txBody>
          <a:bodyPr wrap="none" rtlCol="0">
            <a:spAutoFit/>
          </a:bodyPr>
          <a:lstStyle/>
          <a:p>
            <a:r>
              <a:rPr lang="en-US" i="1" dirty="0" smtClean="0">
                <a:solidFill>
                  <a:srgbClr val="FF0000"/>
                </a:solidFill>
              </a:rPr>
              <a:t>Students preparing their School Disaster Management Plan </a:t>
            </a:r>
            <a:endParaRPr lang="en-US" i="1" dirty="0">
              <a:solidFill>
                <a:srgbClr val="FF0000"/>
              </a:solidFill>
            </a:endParaRPr>
          </a:p>
        </p:txBody>
      </p:sp>
      <p:pic>
        <p:nvPicPr>
          <p:cNvPr id="2050" name="Picture 2" descr="J:\Uttarkashi Photos Nisha Aparna\2016-03-10\DSC01885.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6444209" y="490846"/>
            <a:ext cx="2699792" cy="2074058"/>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J:\Uttarkashi Photos Nisha Aparna\2016-03-10\DSC01928.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3244815" y="490846"/>
            <a:ext cx="3199393" cy="207405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3363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3408660"/>
            <a:ext cx="4572000" cy="29726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270" y="360198"/>
            <a:ext cx="2627784" cy="2448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descr="I:\Photographs- AR 15-16\Rebuilding Faith\TTW\Programme Director, CEE Himalaya addressing the participants.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971704" y="443703"/>
            <a:ext cx="3127896" cy="2281261"/>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I:\Photographs- AR 15-16\Rebuilding Faith\TTW\7. Group Photograph of TTW.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2631054" y="443704"/>
            <a:ext cx="3343920" cy="2281261"/>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I:\Photographs- AR 15-16\Rebuilding Faith\Gram Pradhans' workshop\Orientation of Gram Pradhans by CEE Team.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4572000" y="3501008"/>
            <a:ext cx="4527600" cy="27363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590607" y="41338"/>
            <a:ext cx="1446935" cy="369332"/>
          </a:xfrm>
          <a:prstGeom prst="rect">
            <a:avLst/>
          </a:prstGeom>
          <a:noFill/>
        </p:spPr>
        <p:txBody>
          <a:bodyPr wrap="none" rtlCol="0">
            <a:spAutoFit/>
          </a:bodyPr>
          <a:lstStyle/>
          <a:p>
            <a:r>
              <a:rPr lang="en-US" b="1" dirty="0" smtClean="0"/>
              <a:t>Photographs </a:t>
            </a:r>
            <a:endParaRPr lang="en-US" b="1" dirty="0"/>
          </a:p>
        </p:txBody>
      </p:sp>
      <p:sp>
        <p:nvSpPr>
          <p:cNvPr id="3" name="TextBox 2"/>
          <p:cNvSpPr txBox="1"/>
          <p:nvPr/>
        </p:nvSpPr>
        <p:spPr>
          <a:xfrm>
            <a:off x="3275856" y="2808470"/>
            <a:ext cx="2952668" cy="369332"/>
          </a:xfrm>
          <a:prstGeom prst="rect">
            <a:avLst/>
          </a:prstGeom>
          <a:noFill/>
        </p:spPr>
        <p:txBody>
          <a:bodyPr wrap="none" rtlCol="0">
            <a:spAutoFit/>
          </a:bodyPr>
          <a:lstStyle/>
          <a:p>
            <a:r>
              <a:rPr lang="en-US" i="1" dirty="0" smtClean="0">
                <a:solidFill>
                  <a:srgbClr val="FF0000"/>
                </a:solidFill>
              </a:rPr>
              <a:t>Teachers’ Training Workshop</a:t>
            </a:r>
            <a:endParaRPr lang="en-US" i="1" dirty="0">
              <a:solidFill>
                <a:srgbClr val="FF0000"/>
              </a:solidFill>
            </a:endParaRPr>
          </a:p>
        </p:txBody>
      </p:sp>
      <p:sp>
        <p:nvSpPr>
          <p:cNvPr id="4" name="TextBox 3"/>
          <p:cNvSpPr txBox="1"/>
          <p:nvPr/>
        </p:nvSpPr>
        <p:spPr>
          <a:xfrm>
            <a:off x="2269232" y="6400506"/>
            <a:ext cx="5955092" cy="369332"/>
          </a:xfrm>
          <a:prstGeom prst="rect">
            <a:avLst/>
          </a:prstGeom>
          <a:noFill/>
        </p:spPr>
        <p:txBody>
          <a:bodyPr wrap="none" rtlCol="0">
            <a:spAutoFit/>
          </a:bodyPr>
          <a:lstStyle/>
          <a:p>
            <a:r>
              <a:rPr lang="en-US" i="1" dirty="0" smtClean="0">
                <a:solidFill>
                  <a:srgbClr val="FF0000"/>
                </a:solidFill>
              </a:rPr>
              <a:t>Workshop for Gram </a:t>
            </a:r>
            <a:r>
              <a:rPr lang="en-US" i="1" dirty="0" err="1" smtClean="0">
                <a:solidFill>
                  <a:srgbClr val="FF0000"/>
                </a:solidFill>
              </a:rPr>
              <a:t>Pradhans</a:t>
            </a:r>
            <a:r>
              <a:rPr lang="en-US" i="1" dirty="0" smtClean="0">
                <a:solidFill>
                  <a:srgbClr val="FF0000"/>
                </a:solidFill>
              </a:rPr>
              <a:t> and </a:t>
            </a:r>
            <a:r>
              <a:rPr lang="en-US" i="1" dirty="0" err="1" smtClean="0">
                <a:solidFill>
                  <a:srgbClr val="FF0000"/>
                </a:solidFill>
              </a:rPr>
              <a:t>Panchayati</a:t>
            </a:r>
            <a:r>
              <a:rPr lang="en-US" i="1" dirty="0" smtClean="0">
                <a:solidFill>
                  <a:srgbClr val="FF0000"/>
                </a:solidFill>
              </a:rPr>
              <a:t> Raj Institutions </a:t>
            </a:r>
            <a:endParaRPr lang="en-US" i="1" dirty="0">
              <a:solidFill>
                <a:srgbClr val="FF0000"/>
              </a:solidFill>
            </a:endParaRPr>
          </a:p>
        </p:txBody>
      </p:sp>
    </p:spTree>
    <p:extLst>
      <p:ext uri="{BB962C8B-B14F-4D97-AF65-F5344CB8AC3E}">
        <p14:creationId xmlns="" xmlns:p14="http://schemas.microsoft.com/office/powerpoint/2010/main" val="1505238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Photographs- AR 15-16\Rebuilding Faith\VCP\Briefing &amp; discussion before VCP preparation.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450822"/>
            <a:ext cx="3131840" cy="2258097"/>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145261" y="453526"/>
            <a:ext cx="3384376" cy="22580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529637" y="453526"/>
            <a:ext cx="2614363" cy="22580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3270" y="3573016"/>
            <a:ext cx="3141991" cy="2517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6" name="Picture 6" descr="E:\VCP- DRR Programme Uttarkashi\New folder (2)\Women being briefed on DRR, CCA and their role.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3145261" y="3599802"/>
            <a:ext cx="2794426" cy="249098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635896" y="59539"/>
            <a:ext cx="1446935" cy="369332"/>
          </a:xfrm>
          <a:prstGeom prst="rect">
            <a:avLst/>
          </a:prstGeom>
          <a:noFill/>
        </p:spPr>
        <p:txBody>
          <a:bodyPr wrap="none" rtlCol="0">
            <a:spAutoFit/>
          </a:bodyPr>
          <a:lstStyle/>
          <a:p>
            <a:r>
              <a:rPr lang="en-US" b="1" dirty="0" smtClean="0"/>
              <a:t>Photographs </a:t>
            </a:r>
            <a:endParaRPr lang="en-US" b="1" dirty="0"/>
          </a:p>
        </p:txBody>
      </p:sp>
      <p:sp>
        <p:nvSpPr>
          <p:cNvPr id="3" name="TextBox 2"/>
          <p:cNvSpPr txBox="1"/>
          <p:nvPr/>
        </p:nvSpPr>
        <p:spPr>
          <a:xfrm>
            <a:off x="2267744" y="2816656"/>
            <a:ext cx="5433539" cy="369332"/>
          </a:xfrm>
          <a:prstGeom prst="rect">
            <a:avLst/>
          </a:prstGeom>
          <a:noFill/>
        </p:spPr>
        <p:txBody>
          <a:bodyPr wrap="none" rtlCol="0">
            <a:spAutoFit/>
          </a:bodyPr>
          <a:lstStyle/>
          <a:p>
            <a:r>
              <a:rPr lang="en-US" i="1" dirty="0" smtClean="0">
                <a:solidFill>
                  <a:srgbClr val="FF0000"/>
                </a:solidFill>
              </a:rPr>
              <a:t>Community people preparing Village Contingency Plans </a:t>
            </a:r>
            <a:endParaRPr lang="en-US" i="1" dirty="0">
              <a:solidFill>
                <a:srgbClr val="FF0000"/>
              </a:solidFill>
            </a:endParaRPr>
          </a:p>
        </p:txBody>
      </p:sp>
      <p:pic>
        <p:nvPicPr>
          <p:cNvPr id="3074" name="Picture 2" descr="J:\Uttarkashi Photos Nisha Aparna\१२-03-2016\DSC02209.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5939687" y="3599802"/>
            <a:ext cx="3191234" cy="249098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145262" y="6268670"/>
            <a:ext cx="3384376" cy="369332"/>
          </a:xfrm>
          <a:prstGeom prst="rect">
            <a:avLst/>
          </a:prstGeom>
          <a:noFill/>
        </p:spPr>
        <p:txBody>
          <a:bodyPr wrap="square" rtlCol="0">
            <a:spAutoFit/>
          </a:bodyPr>
          <a:lstStyle/>
          <a:p>
            <a:r>
              <a:rPr lang="en-US" i="1" dirty="0" smtClean="0">
                <a:solidFill>
                  <a:srgbClr val="FF0000"/>
                </a:solidFill>
              </a:rPr>
              <a:t>Village Awareness Programmes </a:t>
            </a:r>
            <a:endParaRPr lang="en-US" i="1" dirty="0">
              <a:solidFill>
                <a:srgbClr val="FF0000"/>
              </a:solidFill>
            </a:endParaRPr>
          </a:p>
        </p:txBody>
      </p:sp>
    </p:spTree>
    <p:extLst>
      <p:ext uri="{BB962C8B-B14F-4D97-AF65-F5344CB8AC3E}">
        <p14:creationId xmlns="" xmlns:p14="http://schemas.microsoft.com/office/powerpoint/2010/main" val="3626317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Photographs- AR 15-16\National Science Day\CEE Team addressing the participants.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7569" y="0"/>
            <a:ext cx="3104653" cy="2132856"/>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I:\Photographs- AR 15-16\Global handwashing day\students demonstrating correct handwashing steps.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059832" y="0"/>
            <a:ext cx="3096344" cy="2132856"/>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Photographs- AR 15-16\International day of forests\discussions and open dialogues with participants (2).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6137207" y="1"/>
            <a:ext cx="2987824" cy="2132855"/>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I:\Photographs- AR 15-16\IWD 2016\International Women's Day with Kuroli women.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0" y="2521005"/>
            <a:ext cx="3167336" cy="18441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I:\Photographs- AR 15-16\Wetlands day\Discussion with Kuroli community  on importance of wetlands and.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3192132" y="2521005"/>
            <a:ext cx="2964044" cy="18441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I:\Photographs- AR 15-16\world water day\water quality testing of the traditional point of water collection.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6156176" y="2521004"/>
            <a:ext cx="2987824" cy="18441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6297526" y="2151672"/>
            <a:ext cx="2827505" cy="369332"/>
          </a:xfrm>
          <a:prstGeom prst="rect">
            <a:avLst/>
          </a:prstGeom>
          <a:noFill/>
        </p:spPr>
        <p:txBody>
          <a:bodyPr wrap="none" rtlCol="0">
            <a:spAutoFit/>
          </a:bodyPr>
          <a:lstStyle/>
          <a:p>
            <a:r>
              <a:rPr lang="en-US" i="1" dirty="0" smtClean="0">
                <a:solidFill>
                  <a:srgbClr val="FF0000"/>
                </a:solidFill>
              </a:rPr>
              <a:t>International Day of Forests </a:t>
            </a:r>
            <a:endParaRPr lang="en-US" i="1" dirty="0">
              <a:solidFill>
                <a:srgbClr val="FF0000"/>
              </a:solidFill>
            </a:endParaRPr>
          </a:p>
        </p:txBody>
      </p:sp>
      <p:sp>
        <p:nvSpPr>
          <p:cNvPr id="3" name="TextBox 2"/>
          <p:cNvSpPr txBox="1"/>
          <p:nvPr/>
        </p:nvSpPr>
        <p:spPr>
          <a:xfrm>
            <a:off x="3330143" y="2142264"/>
            <a:ext cx="2650084" cy="369332"/>
          </a:xfrm>
          <a:prstGeom prst="rect">
            <a:avLst/>
          </a:prstGeom>
          <a:noFill/>
        </p:spPr>
        <p:txBody>
          <a:bodyPr wrap="none" rtlCol="0">
            <a:spAutoFit/>
          </a:bodyPr>
          <a:lstStyle/>
          <a:p>
            <a:r>
              <a:rPr lang="en-US" i="1" dirty="0" smtClean="0">
                <a:solidFill>
                  <a:srgbClr val="FF0000"/>
                </a:solidFill>
              </a:rPr>
              <a:t>Global Hand washing Day </a:t>
            </a:r>
            <a:endParaRPr lang="en-US" i="1" dirty="0">
              <a:solidFill>
                <a:srgbClr val="FF0000"/>
              </a:solidFill>
            </a:endParaRPr>
          </a:p>
        </p:txBody>
      </p:sp>
      <p:sp>
        <p:nvSpPr>
          <p:cNvPr id="4" name="TextBox 3"/>
          <p:cNvSpPr txBox="1"/>
          <p:nvPr/>
        </p:nvSpPr>
        <p:spPr>
          <a:xfrm>
            <a:off x="167373" y="2142264"/>
            <a:ext cx="2198038" cy="369332"/>
          </a:xfrm>
          <a:prstGeom prst="rect">
            <a:avLst/>
          </a:prstGeom>
          <a:noFill/>
        </p:spPr>
        <p:txBody>
          <a:bodyPr wrap="none" rtlCol="0">
            <a:spAutoFit/>
          </a:bodyPr>
          <a:lstStyle/>
          <a:p>
            <a:r>
              <a:rPr lang="en-US" i="1" dirty="0" smtClean="0">
                <a:solidFill>
                  <a:srgbClr val="FF0000"/>
                </a:solidFill>
              </a:rPr>
              <a:t>National Science Day </a:t>
            </a:r>
            <a:endParaRPr lang="en-US" i="1" dirty="0">
              <a:solidFill>
                <a:srgbClr val="FF0000"/>
              </a:solidFill>
            </a:endParaRPr>
          </a:p>
        </p:txBody>
      </p:sp>
      <p:sp>
        <p:nvSpPr>
          <p:cNvPr id="5" name="TextBox 4"/>
          <p:cNvSpPr txBox="1"/>
          <p:nvPr/>
        </p:nvSpPr>
        <p:spPr>
          <a:xfrm>
            <a:off x="47192" y="4365789"/>
            <a:ext cx="2783583" cy="369332"/>
          </a:xfrm>
          <a:prstGeom prst="rect">
            <a:avLst/>
          </a:prstGeom>
          <a:noFill/>
        </p:spPr>
        <p:txBody>
          <a:bodyPr wrap="none" rtlCol="0">
            <a:spAutoFit/>
          </a:bodyPr>
          <a:lstStyle/>
          <a:p>
            <a:r>
              <a:rPr lang="en-US" i="1" dirty="0" smtClean="0">
                <a:solidFill>
                  <a:srgbClr val="FF0000"/>
                </a:solidFill>
              </a:rPr>
              <a:t>International Women’s Day </a:t>
            </a:r>
            <a:endParaRPr lang="en-US" i="1" dirty="0">
              <a:solidFill>
                <a:srgbClr val="FF0000"/>
              </a:solidFill>
            </a:endParaRPr>
          </a:p>
        </p:txBody>
      </p:sp>
      <p:sp>
        <p:nvSpPr>
          <p:cNvPr id="6" name="TextBox 5"/>
          <p:cNvSpPr txBox="1"/>
          <p:nvPr/>
        </p:nvSpPr>
        <p:spPr>
          <a:xfrm>
            <a:off x="3523029" y="4365789"/>
            <a:ext cx="2153538" cy="369332"/>
          </a:xfrm>
          <a:prstGeom prst="rect">
            <a:avLst/>
          </a:prstGeom>
          <a:noFill/>
        </p:spPr>
        <p:txBody>
          <a:bodyPr wrap="none" rtlCol="0">
            <a:spAutoFit/>
          </a:bodyPr>
          <a:lstStyle/>
          <a:p>
            <a:r>
              <a:rPr lang="en-US" i="1" dirty="0" smtClean="0">
                <a:solidFill>
                  <a:srgbClr val="FF0000"/>
                </a:solidFill>
              </a:rPr>
              <a:t>World Wetlands Day </a:t>
            </a:r>
            <a:endParaRPr lang="en-US" i="1" dirty="0">
              <a:solidFill>
                <a:srgbClr val="FF0000"/>
              </a:solidFill>
            </a:endParaRPr>
          </a:p>
        </p:txBody>
      </p:sp>
      <p:sp>
        <p:nvSpPr>
          <p:cNvPr id="7" name="TextBox 6"/>
          <p:cNvSpPr txBox="1"/>
          <p:nvPr/>
        </p:nvSpPr>
        <p:spPr>
          <a:xfrm>
            <a:off x="6588224" y="4365789"/>
            <a:ext cx="1844416" cy="369332"/>
          </a:xfrm>
          <a:prstGeom prst="rect">
            <a:avLst/>
          </a:prstGeom>
          <a:noFill/>
        </p:spPr>
        <p:txBody>
          <a:bodyPr wrap="none" rtlCol="0">
            <a:spAutoFit/>
          </a:bodyPr>
          <a:lstStyle/>
          <a:p>
            <a:r>
              <a:rPr lang="en-US" i="1" dirty="0" smtClean="0">
                <a:solidFill>
                  <a:srgbClr val="FF0000"/>
                </a:solidFill>
              </a:rPr>
              <a:t>World Water Day </a:t>
            </a:r>
            <a:endParaRPr lang="en-US" i="1" dirty="0">
              <a:solidFill>
                <a:srgbClr val="FF0000"/>
              </a:solidFill>
            </a:endParaRPr>
          </a:p>
        </p:txBody>
      </p:sp>
      <p:pic>
        <p:nvPicPr>
          <p:cNvPr id="1032" name="Picture 8" descr="F:\CEE Himalaya\Reports from Uttarkashi\IBD\Traditional herbal healers- Atra Devi and Kamaleshwari Devi addressing the participants.jp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32664" y="4735121"/>
            <a:ext cx="3099748" cy="18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F:\CEE Himalaya\Reports from Uttarkashi\IMD 2015\DSC06128.JPG"/>
          <p:cNvPicPr>
            <a:picLocks noChangeAspect="1"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3050494" y="4735121"/>
            <a:ext cx="2929733" cy="1800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F:\CEE Himalaya\WED 2016\WED 2016 at Uttarkashi.JPG"/>
          <p:cNvPicPr>
            <a:picLocks noChangeAspect="1" noChangeArrowheads="1"/>
          </p:cNvPicPr>
          <p:nvPr/>
        </p:nvPicPr>
        <p:blipFill>
          <a:blip r:embed="rId10" cstate="email">
            <a:extLst>
              <a:ext uri="{28A0092B-C50C-407E-A947-70E740481C1C}">
                <a14:useLocalDpi xmlns="" xmlns:a14="http://schemas.microsoft.com/office/drawing/2010/main" val="0"/>
              </a:ext>
            </a:extLst>
          </a:blip>
          <a:srcRect/>
          <a:stretch>
            <a:fillRect/>
          </a:stretch>
        </p:blipFill>
        <p:spPr bwMode="auto">
          <a:xfrm>
            <a:off x="6020004" y="4740917"/>
            <a:ext cx="3105028" cy="18000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19732" y="6540917"/>
            <a:ext cx="3152401" cy="307777"/>
          </a:xfrm>
          <a:prstGeom prst="rect">
            <a:avLst/>
          </a:prstGeom>
          <a:noFill/>
        </p:spPr>
        <p:txBody>
          <a:bodyPr wrap="none" rtlCol="0">
            <a:spAutoFit/>
          </a:bodyPr>
          <a:lstStyle/>
          <a:p>
            <a:r>
              <a:rPr lang="en-US" sz="1400" i="1" dirty="0" smtClean="0">
                <a:solidFill>
                  <a:srgbClr val="FF0000"/>
                </a:solidFill>
              </a:rPr>
              <a:t>International Day for Biological Diversity </a:t>
            </a:r>
            <a:endParaRPr lang="en-US" sz="1400" i="1" dirty="0">
              <a:solidFill>
                <a:srgbClr val="FF0000"/>
              </a:solidFill>
            </a:endParaRPr>
          </a:p>
        </p:txBody>
      </p:sp>
      <p:sp>
        <p:nvSpPr>
          <p:cNvPr id="10" name="TextBox 9"/>
          <p:cNvSpPr txBox="1"/>
          <p:nvPr/>
        </p:nvSpPr>
        <p:spPr>
          <a:xfrm>
            <a:off x="3184154" y="6535121"/>
            <a:ext cx="2831288" cy="369332"/>
          </a:xfrm>
          <a:prstGeom prst="rect">
            <a:avLst/>
          </a:prstGeom>
          <a:noFill/>
        </p:spPr>
        <p:txBody>
          <a:bodyPr wrap="none" rtlCol="0">
            <a:spAutoFit/>
          </a:bodyPr>
          <a:lstStyle/>
          <a:p>
            <a:r>
              <a:rPr lang="en-US" i="1" dirty="0" smtClean="0">
                <a:solidFill>
                  <a:srgbClr val="FF0000"/>
                </a:solidFill>
              </a:rPr>
              <a:t>International Mountain Day </a:t>
            </a:r>
            <a:endParaRPr lang="en-US" i="1" dirty="0">
              <a:solidFill>
                <a:srgbClr val="FF0000"/>
              </a:solidFill>
            </a:endParaRPr>
          </a:p>
        </p:txBody>
      </p:sp>
      <p:sp>
        <p:nvSpPr>
          <p:cNvPr id="11" name="TextBox 10"/>
          <p:cNvSpPr txBox="1"/>
          <p:nvPr/>
        </p:nvSpPr>
        <p:spPr>
          <a:xfrm>
            <a:off x="6413820" y="6541249"/>
            <a:ext cx="2472536" cy="369332"/>
          </a:xfrm>
          <a:prstGeom prst="rect">
            <a:avLst/>
          </a:prstGeom>
          <a:noFill/>
        </p:spPr>
        <p:txBody>
          <a:bodyPr wrap="none" rtlCol="0">
            <a:spAutoFit/>
          </a:bodyPr>
          <a:lstStyle/>
          <a:p>
            <a:r>
              <a:rPr lang="en-US" i="1" dirty="0" smtClean="0">
                <a:solidFill>
                  <a:srgbClr val="FF0000"/>
                </a:solidFill>
              </a:rPr>
              <a:t>World Environment Day </a:t>
            </a:r>
            <a:endParaRPr lang="en-US" i="1" dirty="0">
              <a:solidFill>
                <a:srgbClr val="FF0000"/>
              </a:solidFill>
            </a:endParaRPr>
          </a:p>
        </p:txBody>
      </p:sp>
    </p:spTree>
    <p:extLst>
      <p:ext uri="{BB962C8B-B14F-4D97-AF65-F5344CB8AC3E}">
        <p14:creationId xmlns="" xmlns:p14="http://schemas.microsoft.com/office/powerpoint/2010/main" val="3304431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584089" y="980728"/>
            <a:ext cx="2584297" cy="4262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descr="I:\Umang\Umang.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9872" y="980728"/>
            <a:ext cx="3272486" cy="4139668"/>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Umang\Umang-Back.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322790" y="975477"/>
            <a:ext cx="3236913" cy="4139668"/>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2267744" y="188640"/>
            <a:ext cx="4291959" cy="6480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99591" y="5534208"/>
            <a:ext cx="6713954" cy="646331"/>
          </a:xfrm>
          <a:prstGeom prst="rect">
            <a:avLst/>
          </a:prstGeom>
          <a:noFill/>
        </p:spPr>
        <p:txBody>
          <a:bodyPr wrap="none" rtlCol="0">
            <a:spAutoFit/>
          </a:bodyPr>
          <a:lstStyle/>
          <a:p>
            <a:r>
              <a:rPr lang="en-US" b="1" dirty="0">
                <a:solidFill>
                  <a:srgbClr val="0070C0"/>
                </a:solidFill>
              </a:rPr>
              <a:t>S</a:t>
            </a:r>
            <a:r>
              <a:rPr lang="en-US" b="1" dirty="0" smtClean="0">
                <a:solidFill>
                  <a:srgbClr val="0070C0"/>
                </a:solidFill>
              </a:rPr>
              <a:t>chool </a:t>
            </a:r>
            <a:r>
              <a:rPr lang="en-US" b="1" dirty="0">
                <a:solidFill>
                  <a:srgbClr val="0070C0"/>
                </a:solidFill>
              </a:rPr>
              <a:t>bag </a:t>
            </a:r>
            <a:r>
              <a:rPr lang="en-US" b="1" dirty="0" smtClean="0">
                <a:solidFill>
                  <a:srgbClr val="0070C0"/>
                </a:solidFill>
              </a:rPr>
              <a:t>kit containing </a:t>
            </a:r>
            <a:r>
              <a:rPr lang="en-US" b="1" dirty="0">
                <a:solidFill>
                  <a:srgbClr val="0070C0"/>
                </a:solidFill>
              </a:rPr>
              <a:t>a bag, English Notebook, Hindi Note </a:t>
            </a:r>
            <a:r>
              <a:rPr lang="en-US" b="1" dirty="0" smtClean="0">
                <a:solidFill>
                  <a:srgbClr val="0070C0"/>
                </a:solidFill>
              </a:rPr>
              <a:t>Book</a:t>
            </a:r>
            <a:r>
              <a:rPr lang="en-US" b="1" dirty="0">
                <a:solidFill>
                  <a:srgbClr val="0070C0"/>
                </a:solidFill>
              </a:rPr>
              <a:t>, </a:t>
            </a:r>
            <a:endParaRPr lang="en-US" b="1" dirty="0" smtClean="0">
              <a:solidFill>
                <a:srgbClr val="0070C0"/>
              </a:solidFill>
            </a:endParaRPr>
          </a:p>
          <a:p>
            <a:r>
              <a:rPr lang="en-US" b="1" dirty="0" smtClean="0">
                <a:solidFill>
                  <a:srgbClr val="0070C0"/>
                </a:solidFill>
              </a:rPr>
              <a:t>Math </a:t>
            </a:r>
            <a:r>
              <a:rPr lang="en-US" b="1" dirty="0">
                <a:solidFill>
                  <a:srgbClr val="0070C0"/>
                </a:solidFill>
              </a:rPr>
              <a:t>Note Book, Pencil Set (10 Pencil, 1 Sharpener &amp; 1 Eraser</a:t>
            </a:r>
            <a:r>
              <a:rPr lang="en-US" b="1" dirty="0" smtClean="0">
                <a:solidFill>
                  <a:srgbClr val="0070C0"/>
                </a:solidFill>
              </a:rPr>
              <a:t>)</a:t>
            </a:r>
            <a:endParaRPr lang="en-US" b="1" dirty="0">
              <a:solidFill>
                <a:srgbClr val="0070C0"/>
              </a:solidFill>
            </a:endParaRPr>
          </a:p>
        </p:txBody>
      </p:sp>
    </p:spTree>
    <p:extLst>
      <p:ext uri="{BB962C8B-B14F-4D97-AF65-F5344CB8AC3E}">
        <p14:creationId xmlns="" xmlns:p14="http://schemas.microsoft.com/office/powerpoint/2010/main" val="678350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Umang\JSW.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359443"/>
            <a:ext cx="4605954" cy="27815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605954" y="418057"/>
            <a:ext cx="4506533" cy="2722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3717033"/>
            <a:ext cx="4605954" cy="2664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605954" y="3717033"/>
            <a:ext cx="4506533" cy="2664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44550" y="3176518"/>
            <a:ext cx="2355260" cy="369332"/>
          </a:xfrm>
          <a:prstGeom prst="rect">
            <a:avLst/>
          </a:prstGeom>
          <a:noFill/>
        </p:spPr>
        <p:txBody>
          <a:bodyPr wrap="none" rtlCol="0">
            <a:spAutoFit/>
          </a:bodyPr>
          <a:lstStyle/>
          <a:p>
            <a:r>
              <a:rPr lang="en-US" b="1" dirty="0" smtClean="0">
                <a:solidFill>
                  <a:srgbClr val="0070C0"/>
                </a:solidFill>
              </a:rPr>
              <a:t>Psychosocial Brochure </a:t>
            </a:r>
            <a:endParaRPr lang="en-US" b="1" dirty="0">
              <a:solidFill>
                <a:srgbClr val="0070C0"/>
              </a:solidFill>
            </a:endParaRPr>
          </a:p>
        </p:txBody>
      </p:sp>
      <p:sp>
        <p:nvSpPr>
          <p:cNvPr id="3" name="TextBox 2"/>
          <p:cNvSpPr txBox="1"/>
          <p:nvPr/>
        </p:nvSpPr>
        <p:spPr>
          <a:xfrm>
            <a:off x="5652120" y="3198757"/>
            <a:ext cx="3174010" cy="369332"/>
          </a:xfrm>
          <a:prstGeom prst="rect">
            <a:avLst/>
          </a:prstGeom>
          <a:noFill/>
        </p:spPr>
        <p:txBody>
          <a:bodyPr wrap="none" rtlCol="0">
            <a:spAutoFit/>
          </a:bodyPr>
          <a:lstStyle/>
          <a:p>
            <a:r>
              <a:rPr lang="en-US" b="1" dirty="0" smtClean="0">
                <a:solidFill>
                  <a:srgbClr val="0070C0"/>
                </a:solidFill>
              </a:rPr>
              <a:t>Community year planner, 2014 </a:t>
            </a:r>
            <a:endParaRPr lang="en-US" b="1" dirty="0">
              <a:solidFill>
                <a:srgbClr val="0070C0"/>
              </a:solidFill>
            </a:endParaRPr>
          </a:p>
        </p:txBody>
      </p:sp>
      <p:sp>
        <p:nvSpPr>
          <p:cNvPr id="4" name="TextBox 3"/>
          <p:cNvSpPr txBox="1"/>
          <p:nvPr/>
        </p:nvSpPr>
        <p:spPr>
          <a:xfrm>
            <a:off x="841967" y="6400507"/>
            <a:ext cx="2963183" cy="369332"/>
          </a:xfrm>
          <a:prstGeom prst="rect">
            <a:avLst/>
          </a:prstGeom>
          <a:noFill/>
        </p:spPr>
        <p:txBody>
          <a:bodyPr wrap="none" rtlCol="0">
            <a:spAutoFit/>
          </a:bodyPr>
          <a:lstStyle/>
          <a:p>
            <a:r>
              <a:rPr lang="en-US" b="1" dirty="0" smtClean="0">
                <a:solidFill>
                  <a:srgbClr val="0070C0"/>
                </a:solidFill>
              </a:rPr>
              <a:t>Year planner for school, 2014</a:t>
            </a:r>
            <a:endParaRPr lang="en-US" b="1" dirty="0">
              <a:solidFill>
                <a:srgbClr val="0070C0"/>
              </a:solidFill>
            </a:endParaRPr>
          </a:p>
        </p:txBody>
      </p:sp>
      <p:sp>
        <p:nvSpPr>
          <p:cNvPr id="5" name="TextBox 4"/>
          <p:cNvSpPr txBox="1"/>
          <p:nvPr/>
        </p:nvSpPr>
        <p:spPr>
          <a:xfrm>
            <a:off x="5634639" y="6400507"/>
            <a:ext cx="3121111" cy="369332"/>
          </a:xfrm>
          <a:prstGeom prst="rect">
            <a:avLst/>
          </a:prstGeom>
          <a:noFill/>
        </p:spPr>
        <p:txBody>
          <a:bodyPr wrap="none" rtlCol="0">
            <a:spAutoFit/>
          </a:bodyPr>
          <a:lstStyle/>
          <a:p>
            <a:r>
              <a:rPr lang="en-US" b="1" dirty="0" smtClean="0">
                <a:solidFill>
                  <a:srgbClr val="0070C0"/>
                </a:solidFill>
              </a:rPr>
              <a:t>Community year planner, 2013</a:t>
            </a:r>
            <a:endParaRPr lang="en-US" b="1" dirty="0">
              <a:solidFill>
                <a:srgbClr val="0070C0"/>
              </a:solidFill>
            </a:endParaRPr>
          </a:p>
        </p:txBody>
      </p:sp>
    </p:spTree>
    <p:extLst>
      <p:ext uri="{BB962C8B-B14F-4D97-AF65-F5344CB8AC3E}">
        <p14:creationId xmlns="" xmlns:p14="http://schemas.microsoft.com/office/powerpoint/2010/main" val="1637851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924142" y="756484"/>
            <a:ext cx="3219858" cy="27986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descr="I:\Riskland\Front.tif"/>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764704"/>
            <a:ext cx="3296736" cy="2808512"/>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I:\Riskland\Back.tif"/>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296736" y="764704"/>
            <a:ext cx="2627406" cy="2798635"/>
          </a:xfrm>
          <a:prstGeom prst="rect">
            <a:avLst/>
          </a:prstGeom>
          <a:noFill/>
          <a:extLst>
            <a:ext uri="{909E8E84-426E-40DD-AFC4-6F175D3DCCD1}">
              <a14:hiddenFill xmlns="" xmlns:a14="http://schemas.microsoft.com/office/drawing/2010/main">
                <a:solidFill>
                  <a:srgbClr val="FFFFFF"/>
                </a:solidFill>
              </a14:hiddenFill>
            </a:ext>
          </a:extLst>
        </p:spPr>
      </p:pic>
      <p:pic>
        <p:nvPicPr>
          <p:cNvPr id="3077" name="Picture 5" descr="I:\Riskland\Risk Land tif.tif"/>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rot="16200000">
            <a:off x="-242881" y="3816098"/>
            <a:ext cx="3284784" cy="2799022"/>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I:\Riskland\Riskland-2tif.tif"/>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rot="16200000">
            <a:off x="2356585" y="3994513"/>
            <a:ext cx="3298074" cy="2428899"/>
          </a:xfrm>
          <a:prstGeom prst="rect">
            <a:avLst/>
          </a:prstGeom>
          <a:noFill/>
          <a:extLst>
            <a:ext uri="{909E8E84-426E-40DD-AFC4-6F175D3DCCD1}">
              <a14:hiddenFill xmlns="" xmlns:a14="http://schemas.microsoft.com/office/drawing/2010/main">
                <a:solidFill>
                  <a:srgbClr val="FFFFFF"/>
                </a:solidFill>
              </a14:hiddenFill>
            </a:ext>
          </a:extLst>
        </p:spPr>
      </p:pic>
      <p:pic>
        <p:nvPicPr>
          <p:cNvPr id="3079" name="Picture 7" descr="I:\Riskland\Riskland-31.tif"/>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rot="5400000">
            <a:off x="5530596" y="3244596"/>
            <a:ext cx="3302880" cy="392392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455965" y="160457"/>
            <a:ext cx="1728192" cy="400110"/>
          </a:xfrm>
          <a:prstGeom prst="rect">
            <a:avLst/>
          </a:prstGeom>
          <a:noFill/>
        </p:spPr>
        <p:txBody>
          <a:bodyPr wrap="square" rtlCol="0">
            <a:spAutoFit/>
          </a:bodyPr>
          <a:lstStyle/>
          <a:p>
            <a:r>
              <a:rPr lang="en-US" sz="2000" b="1" dirty="0" smtClean="0">
                <a:solidFill>
                  <a:srgbClr val="0070C0"/>
                </a:solidFill>
              </a:rPr>
              <a:t>Risk land Kit </a:t>
            </a:r>
            <a:endParaRPr lang="en-US" sz="2000" b="1" dirty="0">
              <a:solidFill>
                <a:srgbClr val="0070C0"/>
              </a:solidFill>
            </a:endParaRPr>
          </a:p>
        </p:txBody>
      </p:sp>
    </p:spTree>
    <p:extLst>
      <p:ext uri="{BB962C8B-B14F-4D97-AF65-F5344CB8AC3E}">
        <p14:creationId xmlns="" xmlns:p14="http://schemas.microsoft.com/office/powerpoint/2010/main" val="2457179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CEE Himalaya\bl.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436096" y="1052736"/>
            <a:ext cx="3707904" cy="4221152"/>
          </a:xfrm>
          <a:prstGeom prst="rect">
            <a:avLst/>
          </a:prstGeom>
          <a:noFill/>
          <a:extLst>
            <a:ext uri="{909E8E84-426E-40DD-AFC4-6F175D3DCCD1}">
              <a14:hiddenFill xmlns="" xmlns:a14="http://schemas.microsoft.com/office/drawing/2010/main">
                <a:solidFill>
                  <a:srgbClr val="FFFFFF"/>
                </a:solidFill>
              </a14:hiddenFill>
            </a:ext>
          </a:extLst>
        </p:spPr>
      </p:pic>
      <p:pic>
        <p:nvPicPr>
          <p:cNvPr id="5125" name="Picture 5" descr="F:\CEE Himalaya\yp-16-17.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1052736"/>
            <a:ext cx="5436096" cy="422115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718048" y="292006"/>
            <a:ext cx="3753592" cy="369332"/>
          </a:xfrm>
          <a:prstGeom prst="rect">
            <a:avLst/>
          </a:prstGeom>
          <a:noFill/>
        </p:spPr>
        <p:txBody>
          <a:bodyPr wrap="none" rtlCol="0">
            <a:spAutoFit/>
          </a:bodyPr>
          <a:lstStyle/>
          <a:p>
            <a:r>
              <a:rPr lang="en-US" b="1" dirty="0"/>
              <a:t>IEC material developed &amp; distributed </a:t>
            </a:r>
          </a:p>
        </p:txBody>
      </p:sp>
      <p:sp>
        <p:nvSpPr>
          <p:cNvPr id="3" name="TextBox 2"/>
          <p:cNvSpPr txBox="1"/>
          <p:nvPr/>
        </p:nvSpPr>
        <p:spPr>
          <a:xfrm>
            <a:off x="755576" y="5445224"/>
            <a:ext cx="3667094" cy="646331"/>
          </a:xfrm>
          <a:prstGeom prst="rect">
            <a:avLst/>
          </a:prstGeom>
          <a:noFill/>
        </p:spPr>
        <p:txBody>
          <a:bodyPr wrap="none" rtlCol="0">
            <a:spAutoFit/>
          </a:bodyPr>
          <a:lstStyle/>
          <a:p>
            <a:pPr algn="ctr"/>
            <a:r>
              <a:rPr lang="en-US" dirty="0" smtClean="0">
                <a:solidFill>
                  <a:srgbClr val="FF0000"/>
                </a:solidFill>
              </a:rPr>
              <a:t>Year Planner for school &amp; community</a:t>
            </a:r>
          </a:p>
          <a:p>
            <a:pPr algn="ctr"/>
            <a:r>
              <a:rPr lang="en-US" dirty="0" smtClean="0">
                <a:solidFill>
                  <a:srgbClr val="FF0000"/>
                </a:solidFill>
              </a:rPr>
              <a:t>2016-17 </a:t>
            </a:r>
            <a:endParaRPr lang="en-US" dirty="0">
              <a:solidFill>
                <a:srgbClr val="FF0000"/>
              </a:solidFill>
            </a:endParaRPr>
          </a:p>
        </p:txBody>
      </p:sp>
      <p:sp>
        <p:nvSpPr>
          <p:cNvPr id="4" name="TextBox 3"/>
          <p:cNvSpPr txBox="1"/>
          <p:nvPr/>
        </p:nvSpPr>
        <p:spPr>
          <a:xfrm>
            <a:off x="6988402" y="5437228"/>
            <a:ext cx="1306768" cy="369332"/>
          </a:xfrm>
          <a:prstGeom prst="rect">
            <a:avLst/>
          </a:prstGeom>
          <a:noFill/>
        </p:spPr>
        <p:txBody>
          <a:bodyPr wrap="none" rtlCol="0">
            <a:spAutoFit/>
          </a:bodyPr>
          <a:lstStyle/>
          <a:p>
            <a:r>
              <a:rPr lang="en-US" i="1" dirty="0" smtClean="0">
                <a:solidFill>
                  <a:srgbClr val="FF0000"/>
                </a:solidFill>
              </a:rPr>
              <a:t>Book labels </a:t>
            </a:r>
            <a:endParaRPr lang="en-US" i="1" dirty="0">
              <a:solidFill>
                <a:srgbClr val="FF0000"/>
              </a:solidFill>
            </a:endParaRPr>
          </a:p>
        </p:txBody>
      </p:sp>
    </p:spTree>
    <p:extLst>
      <p:ext uri="{BB962C8B-B14F-4D97-AF65-F5344CB8AC3E}">
        <p14:creationId xmlns="" xmlns:p14="http://schemas.microsoft.com/office/powerpoint/2010/main" val="110257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b="1" dirty="0" smtClean="0">
                <a:solidFill>
                  <a:schemeClr val="accent2">
                    <a:lumMod val="75000"/>
                  </a:schemeClr>
                </a:solidFill>
              </a:rPr>
              <a:t>Geographical Location </a:t>
            </a:r>
            <a:endParaRPr lang="en-US" b="1" dirty="0">
              <a:solidFill>
                <a:schemeClr val="accent2">
                  <a:lumMod val="75000"/>
                </a:schemeClr>
              </a:solidFill>
            </a:endParaRPr>
          </a:p>
        </p:txBody>
      </p:sp>
      <p:pic>
        <p:nvPicPr>
          <p:cNvPr id="102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436096" y="1561519"/>
            <a:ext cx="3240360" cy="2828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5115" y="1556792"/>
            <a:ext cx="4755362" cy="27964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7504" y="5589240"/>
            <a:ext cx="8784976" cy="369332"/>
          </a:xfrm>
          <a:prstGeom prst="rect">
            <a:avLst/>
          </a:prstGeom>
        </p:spPr>
        <p:txBody>
          <a:bodyPr wrap="square">
            <a:spAutoFit/>
          </a:bodyPr>
          <a:lstStyle/>
          <a:p>
            <a:r>
              <a:rPr lang="en-US" dirty="0"/>
              <a:t>3 blocks-</a:t>
            </a:r>
            <a:r>
              <a:rPr lang="en-US" dirty="0" err="1"/>
              <a:t>Chinyalisaur</a:t>
            </a:r>
            <a:r>
              <a:rPr lang="en-US" dirty="0"/>
              <a:t>, </a:t>
            </a:r>
            <a:r>
              <a:rPr lang="en-US" dirty="0" err="1"/>
              <a:t>Dunda</a:t>
            </a:r>
            <a:r>
              <a:rPr lang="en-US" dirty="0"/>
              <a:t> and </a:t>
            </a:r>
            <a:r>
              <a:rPr lang="en-US" dirty="0" err="1"/>
              <a:t>Bhatwari</a:t>
            </a:r>
            <a:r>
              <a:rPr lang="en-US" dirty="0"/>
              <a:t> of  </a:t>
            </a:r>
            <a:r>
              <a:rPr lang="en-US" dirty="0" err="1"/>
              <a:t>Uttarkashi</a:t>
            </a:r>
            <a:r>
              <a:rPr lang="en-US" dirty="0"/>
              <a:t> District in the state of </a:t>
            </a:r>
            <a:r>
              <a:rPr lang="en-US" dirty="0" err="1"/>
              <a:t>Uttarakhand</a:t>
            </a:r>
            <a:r>
              <a:rPr lang="en-US" dirty="0"/>
              <a:t> </a:t>
            </a:r>
          </a:p>
        </p:txBody>
      </p:sp>
      <p:sp>
        <p:nvSpPr>
          <p:cNvPr id="6" name="TextBox 5"/>
          <p:cNvSpPr txBox="1"/>
          <p:nvPr/>
        </p:nvSpPr>
        <p:spPr>
          <a:xfrm>
            <a:off x="611560" y="4581464"/>
            <a:ext cx="3086101" cy="369332"/>
          </a:xfrm>
          <a:prstGeom prst="rect">
            <a:avLst/>
          </a:prstGeom>
          <a:noFill/>
        </p:spPr>
        <p:txBody>
          <a:bodyPr wrap="none" rtlCol="0">
            <a:spAutoFit/>
          </a:bodyPr>
          <a:lstStyle/>
          <a:p>
            <a:r>
              <a:rPr lang="en-US" dirty="0" smtClean="0"/>
              <a:t>Fig : Map of </a:t>
            </a:r>
            <a:r>
              <a:rPr lang="en-US" dirty="0" err="1" smtClean="0"/>
              <a:t>Uttarakhand</a:t>
            </a:r>
            <a:r>
              <a:rPr lang="en-US" dirty="0" smtClean="0"/>
              <a:t> state </a:t>
            </a:r>
            <a:endParaRPr lang="en-US" dirty="0"/>
          </a:p>
        </p:txBody>
      </p:sp>
      <p:sp>
        <p:nvSpPr>
          <p:cNvPr id="7" name="TextBox 6"/>
          <p:cNvSpPr txBox="1"/>
          <p:nvPr/>
        </p:nvSpPr>
        <p:spPr>
          <a:xfrm>
            <a:off x="5621344" y="4581464"/>
            <a:ext cx="3062249" cy="369332"/>
          </a:xfrm>
          <a:prstGeom prst="rect">
            <a:avLst/>
          </a:prstGeom>
          <a:noFill/>
        </p:spPr>
        <p:txBody>
          <a:bodyPr wrap="none" rtlCol="0">
            <a:spAutoFit/>
          </a:bodyPr>
          <a:lstStyle/>
          <a:p>
            <a:r>
              <a:rPr lang="en-US" dirty="0" smtClean="0"/>
              <a:t>Fig : Map of </a:t>
            </a:r>
            <a:r>
              <a:rPr lang="en-US" dirty="0" err="1" smtClean="0"/>
              <a:t>Uttarkashi</a:t>
            </a:r>
            <a:r>
              <a:rPr lang="en-US" dirty="0" smtClean="0"/>
              <a:t> district </a:t>
            </a:r>
            <a:endParaRPr lang="en-US" dirty="0"/>
          </a:p>
        </p:txBody>
      </p:sp>
    </p:spTree>
    <p:extLst>
      <p:ext uri="{BB962C8B-B14F-4D97-AF65-F5344CB8AC3E}">
        <p14:creationId xmlns="" xmlns:p14="http://schemas.microsoft.com/office/powerpoint/2010/main" val="1415083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wall writing\3. Wall of Post Office Uttarkashi.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536817"/>
            <a:ext cx="4828904" cy="3024336"/>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E:\wall writing\6. Government Girls Inter College Uttarkashi.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828904" y="507772"/>
            <a:ext cx="4382736" cy="3098126"/>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E:\wall writing\7. MDS, Tiloth Bridge School.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3612469"/>
            <a:ext cx="4896544" cy="3162844"/>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descr="E:\wall writing\45. GIC, Chinyalisaur.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896544" y="3561153"/>
            <a:ext cx="4247456" cy="32141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563888" y="73394"/>
            <a:ext cx="1519775" cy="369332"/>
          </a:xfrm>
          <a:prstGeom prst="rect">
            <a:avLst/>
          </a:prstGeom>
          <a:noFill/>
        </p:spPr>
        <p:txBody>
          <a:bodyPr wrap="none" rtlCol="0">
            <a:spAutoFit/>
          </a:bodyPr>
          <a:lstStyle/>
          <a:p>
            <a:r>
              <a:rPr lang="en-US" b="1" dirty="0" smtClean="0"/>
              <a:t>Wall Writings </a:t>
            </a:r>
            <a:endParaRPr lang="en-US" b="1" dirty="0"/>
          </a:p>
        </p:txBody>
      </p:sp>
    </p:spTree>
    <p:extLst>
      <p:ext uri="{BB962C8B-B14F-4D97-AF65-F5344CB8AC3E}">
        <p14:creationId xmlns="" xmlns:p14="http://schemas.microsoft.com/office/powerpoint/2010/main" val="752580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TTW Reports\Feedback TTW 3.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362354"/>
            <a:ext cx="3203848" cy="2850622"/>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138" y="3212976"/>
            <a:ext cx="3496018" cy="36450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531809" y="3222565"/>
            <a:ext cx="3344447" cy="36417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156176" y="362354"/>
            <a:ext cx="2987824" cy="28506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3233936" y="362355"/>
            <a:ext cx="2922240" cy="28506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descr="I:\Saura-Govt Inter College-7.tif"/>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6876256" y="3339197"/>
            <a:ext cx="2291504" cy="351880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562092" y="-6977"/>
            <a:ext cx="1173591" cy="369332"/>
          </a:xfrm>
          <a:prstGeom prst="rect">
            <a:avLst/>
          </a:prstGeom>
          <a:noFill/>
        </p:spPr>
        <p:txBody>
          <a:bodyPr wrap="none" rtlCol="0">
            <a:spAutoFit/>
          </a:bodyPr>
          <a:lstStyle/>
          <a:p>
            <a:r>
              <a:rPr lang="en-US" b="1" dirty="0" smtClean="0"/>
              <a:t>FEEDBACK</a:t>
            </a:r>
            <a:endParaRPr lang="en-US" b="1" dirty="0"/>
          </a:p>
        </p:txBody>
      </p:sp>
    </p:spTree>
    <p:extLst>
      <p:ext uri="{BB962C8B-B14F-4D97-AF65-F5344CB8AC3E}">
        <p14:creationId xmlns="" xmlns:p14="http://schemas.microsoft.com/office/powerpoint/2010/main" val="3805821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ownloads\DSC02783.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995954"/>
            <a:ext cx="3059832" cy="2515416"/>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Picture 3" descr="C:\Users\admin\Downloads\DSC02780.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106314" y="548679"/>
            <a:ext cx="2946802" cy="3838341"/>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C:\Users\admin\Downloads\DSC02702.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543600" y="4428701"/>
            <a:ext cx="3600400" cy="2429299"/>
          </a:xfrm>
          <a:prstGeom prst="rect">
            <a:avLst/>
          </a:prstGeom>
          <a:noFill/>
          <a:extLst>
            <a:ext uri="{909E8E84-426E-40DD-AFC4-6F175D3DCCD1}">
              <a14:hiddenFill xmlns="" xmlns:a14="http://schemas.microsoft.com/office/drawing/2010/main">
                <a:solidFill>
                  <a:srgbClr val="FFFFFF"/>
                </a:solidFill>
              </a14:hiddenFill>
            </a:ext>
          </a:extLst>
        </p:spPr>
      </p:pic>
      <p:pic>
        <p:nvPicPr>
          <p:cNvPr id="6151" name="Picture 7" descr="C:\Users\admin\Downloads\DSC02769.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rot="5400000">
            <a:off x="5589445" y="864834"/>
            <a:ext cx="3990885" cy="3118219"/>
          </a:xfrm>
          <a:prstGeom prst="rect">
            <a:avLst/>
          </a:prstGeom>
          <a:noFill/>
          <a:extLst>
            <a:ext uri="{909E8E84-426E-40DD-AFC4-6F175D3DCCD1}">
              <a14:hiddenFill xmlns="" xmlns:a14="http://schemas.microsoft.com/office/drawing/2010/main">
                <a:solidFill>
                  <a:srgbClr val="FFFFFF"/>
                </a:solidFill>
              </a14:hiddenFill>
            </a:ext>
          </a:extLst>
        </p:spPr>
      </p:pic>
      <p:pic>
        <p:nvPicPr>
          <p:cNvPr id="6152" name="Picture 8" descr="C:\Users\admin\Downloads\DSC0277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3026474" y="4392272"/>
            <a:ext cx="3232037" cy="2465728"/>
          </a:xfrm>
          <a:prstGeom prst="rect">
            <a:avLst/>
          </a:prstGeom>
          <a:noFill/>
          <a:extLst>
            <a:ext uri="{909E8E84-426E-40DD-AFC4-6F175D3DCCD1}">
              <a14:hiddenFill xmlns="" xmlns:a14="http://schemas.microsoft.com/office/drawing/2010/main">
                <a:solidFill>
                  <a:srgbClr val="FFFFFF"/>
                </a:solidFill>
              </a14:hiddenFill>
            </a:ext>
          </a:extLst>
        </p:spPr>
      </p:pic>
      <p:pic>
        <p:nvPicPr>
          <p:cNvPr id="6153" name="Picture 9" descr="C:\Users\admin\Downloads\DSC02795.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0" y="3511370"/>
            <a:ext cx="3026474" cy="334663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491880" y="59169"/>
            <a:ext cx="1753685" cy="369332"/>
          </a:xfrm>
          <a:prstGeom prst="rect">
            <a:avLst/>
          </a:prstGeom>
          <a:noFill/>
        </p:spPr>
        <p:txBody>
          <a:bodyPr wrap="none" rtlCol="0">
            <a:spAutoFit/>
          </a:bodyPr>
          <a:lstStyle/>
          <a:p>
            <a:r>
              <a:rPr lang="en-US" b="1" dirty="0" smtClean="0"/>
              <a:t>Media coverage </a:t>
            </a:r>
            <a:endParaRPr lang="en-US" b="1" dirty="0"/>
          </a:p>
        </p:txBody>
      </p:sp>
    </p:spTree>
    <p:extLst>
      <p:ext uri="{BB962C8B-B14F-4D97-AF65-F5344CB8AC3E}">
        <p14:creationId xmlns="" xmlns:p14="http://schemas.microsoft.com/office/powerpoint/2010/main" val="2637941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US" dirty="0" smtClean="0"/>
              <a:t>Reach Out Summary </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369172592"/>
              </p:ext>
            </p:extLst>
          </p:nvPr>
        </p:nvGraphicFramePr>
        <p:xfrm>
          <a:off x="35496" y="980726"/>
          <a:ext cx="8928992" cy="5712677"/>
        </p:xfrm>
        <a:graphic>
          <a:graphicData uri="http://schemas.openxmlformats.org/drawingml/2006/table">
            <a:tbl>
              <a:tblPr firstRow="1" bandRow="1">
                <a:tableStyleId>{8799B23B-EC83-4686-B30A-512413B5E67A}</a:tableStyleId>
              </a:tblPr>
              <a:tblGrid>
                <a:gridCol w="1199462"/>
                <a:gridCol w="1390604"/>
                <a:gridCol w="938326"/>
                <a:gridCol w="648072"/>
                <a:gridCol w="792088"/>
                <a:gridCol w="792088"/>
                <a:gridCol w="792088"/>
                <a:gridCol w="720080"/>
                <a:gridCol w="792088"/>
                <a:gridCol w="864096"/>
              </a:tblGrid>
              <a:tr h="403243">
                <a:tc rowSpan="3">
                  <a:txBody>
                    <a:bodyPr/>
                    <a:lstStyle/>
                    <a:p>
                      <a:pPr algn="ctr"/>
                      <a:r>
                        <a:rPr lang="en-US" sz="1400" b="1" dirty="0" smtClean="0">
                          <a:solidFill>
                            <a:schemeClr val="tx1"/>
                          </a:solidFill>
                        </a:rPr>
                        <a:t>Activity </a:t>
                      </a:r>
                      <a:endParaRPr lang="en-US" sz="1400" b="1" dirty="0">
                        <a:solidFill>
                          <a:schemeClr val="tx1"/>
                        </a:solidFill>
                      </a:endParaRPr>
                    </a:p>
                  </a:txBody>
                  <a:tcPr anchor="ctr"/>
                </a:tc>
                <a:tc rowSpan="3">
                  <a:txBody>
                    <a:bodyPr/>
                    <a:lstStyle/>
                    <a:p>
                      <a:pPr algn="ctr"/>
                      <a:r>
                        <a:rPr lang="en-US" sz="1400" b="1" dirty="0" smtClean="0">
                          <a:solidFill>
                            <a:schemeClr val="tx1"/>
                          </a:solidFill>
                        </a:rPr>
                        <a:t>Target</a:t>
                      </a:r>
                      <a:r>
                        <a:rPr lang="en-US" sz="1400" b="1" baseline="0" dirty="0" smtClean="0">
                          <a:solidFill>
                            <a:schemeClr val="tx1"/>
                          </a:solidFill>
                        </a:rPr>
                        <a:t> Group</a:t>
                      </a:r>
                      <a:endParaRPr lang="en-US" sz="1400" b="1" dirty="0">
                        <a:solidFill>
                          <a:schemeClr val="tx1"/>
                        </a:solidFill>
                      </a:endParaRPr>
                    </a:p>
                  </a:txBody>
                  <a:tcPr anchor="ctr"/>
                </a:tc>
                <a:tc rowSpan="3">
                  <a:txBody>
                    <a:bodyPr/>
                    <a:lstStyle/>
                    <a:p>
                      <a:pPr algn="ctr"/>
                      <a:r>
                        <a:rPr lang="en-US" sz="1400" b="1" dirty="0" smtClean="0">
                          <a:solidFill>
                            <a:schemeClr val="tx1"/>
                          </a:solidFill>
                        </a:rPr>
                        <a:t>School/</a:t>
                      </a:r>
                    </a:p>
                    <a:p>
                      <a:pPr algn="ctr"/>
                      <a:r>
                        <a:rPr lang="en-US" sz="1400" b="1" dirty="0" smtClean="0">
                          <a:solidFill>
                            <a:schemeClr val="tx1"/>
                          </a:solidFill>
                        </a:rPr>
                        <a:t>Village</a:t>
                      </a:r>
                      <a:r>
                        <a:rPr lang="en-US" sz="1400" b="1" baseline="0" dirty="0" smtClean="0">
                          <a:solidFill>
                            <a:schemeClr val="tx1"/>
                          </a:solidFill>
                        </a:rPr>
                        <a:t> </a:t>
                      </a:r>
                      <a:endParaRPr lang="en-US" sz="1400" b="1" dirty="0">
                        <a:solidFill>
                          <a:schemeClr val="tx1"/>
                        </a:solidFill>
                      </a:endParaRPr>
                    </a:p>
                  </a:txBody>
                  <a:tcPr anchor="ctr"/>
                </a:tc>
                <a:tc gridSpan="7">
                  <a:txBody>
                    <a:bodyPr/>
                    <a:lstStyle/>
                    <a:p>
                      <a:pPr algn="ctr"/>
                      <a:r>
                        <a:rPr lang="en-US" sz="1400" dirty="0" smtClean="0">
                          <a:solidFill>
                            <a:schemeClr val="tx1"/>
                          </a:solidFill>
                        </a:rPr>
                        <a:t>Reach</a:t>
                      </a:r>
                      <a:r>
                        <a:rPr lang="en-US" sz="1400" baseline="0" dirty="0" smtClean="0">
                          <a:solidFill>
                            <a:schemeClr val="tx1"/>
                          </a:solidFill>
                        </a:rPr>
                        <a:t> Out </a:t>
                      </a:r>
                      <a:endParaRPr lang="en-US" sz="1400" dirty="0">
                        <a:solidFill>
                          <a:schemeClr val="tx1"/>
                        </a:solidFill>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pPr algn="ctr"/>
                      <a:endParaRPr lang="en-US" sz="1400" dirty="0">
                        <a:solidFill>
                          <a:schemeClr val="tx1"/>
                        </a:solidFill>
                      </a:endParaRPr>
                    </a:p>
                  </a:txBody>
                  <a:tcPr anchor="ctr"/>
                </a:tc>
              </a:tr>
              <a:tr h="368007">
                <a:tc vMerge="1">
                  <a:txBody>
                    <a:bodyPr/>
                    <a:lstStyle/>
                    <a:p>
                      <a:endParaRPr lang="en-US" dirty="0"/>
                    </a:p>
                  </a:txBody>
                  <a:tcPr/>
                </a:tc>
                <a:tc vMerge="1">
                  <a:txBody>
                    <a:bodyPr/>
                    <a:lstStyle/>
                    <a:p>
                      <a:endParaRPr lang="en-US" dirty="0"/>
                    </a:p>
                  </a:txBody>
                  <a:tcPr/>
                </a:tc>
                <a:tc vMerge="1">
                  <a:txBody>
                    <a:bodyPr/>
                    <a:lstStyle/>
                    <a:p>
                      <a:endParaRPr lang="en-US"/>
                    </a:p>
                  </a:txBody>
                  <a:tcPr/>
                </a:tc>
                <a:tc gridSpan="2">
                  <a:txBody>
                    <a:bodyPr/>
                    <a:lstStyle/>
                    <a:p>
                      <a:pPr algn="ctr"/>
                      <a:r>
                        <a:rPr lang="en-US" sz="1400" b="1" dirty="0" smtClean="0">
                          <a:solidFill>
                            <a:schemeClr val="tx1"/>
                          </a:solidFill>
                        </a:rPr>
                        <a:t>Community</a:t>
                      </a:r>
                      <a:r>
                        <a:rPr lang="en-US" sz="1400" b="1" baseline="0" dirty="0" smtClean="0">
                          <a:solidFill>
                            <a:schemeClr val="tx1"/>
                          </a:solidFill>
                        </a:rPr>
                        <a:t> </a:t>
                      </a:r>
                      <a:endParaRPr lang="en-US" sz="1400" b="1" dirty="0">
                        <a:solidFill>
                          <a:schemeClr val="tx1"/>
                        </a:solidFill>
                      </a:endParaRPr>
                    </a:p>
                  </a:txBody>
                  <a:tcPr anchor="ctr"/>
                </a:tc>
                <a:tc hMerge="1">
                  <a:txBody>
                    <a:bodyPr/>
                    <a:lstStyle/>
                    <a:p>
                      <a:endParaRPr lang="en-US"/>
                    </a:p>
                  </a:txBody>
                  <a:tcPr/>
                </a:tc>
                <a:tc gridSpan="2">
                  <a:txBody>
                    <a:bodyPr/>
                    <a:lstStyle/>
                    <a:p>
                      <a:pPr algn="ctr"/>
                      <a:r>
                        <a:rPr lang="en-US" sz="1400" b="1" dirty="0" smtClean="0">
                          <a:solidFill>
                            <a:schemeClr val="tx1"/>
                          </a:solidFill>
                        </a:rPr>
                        <a:t>Students</a:t>
                      </a:r>
                      <a:r>
                        <a:rPr lang="en-US" sz="1400" b="1" baseline="0" dirty="0" smtClean="0">
                          <a:solidFill>
                            <a:schemeClr val="tx1"/>
                          </a:solidFill>
                        </a:rPr>
                        <a:t> </a:t>
                      </a:r>
                      <a:endParaRPr lang="en-US" sz="1400" b="1" dirty="0">
                        <a:solidFill>
                          <a:schemeClr val="tx1"/>
                        </a:solidFill>
                      </a:endParaRPr>
                    </a:p>
                  </a:txBody>
                  <a:tcPr anchor="ctr"/>
                </a:tc>
                <a:tc hMerge="1">
                  <a:txBody>
                    <a:bodyPr/>
                    <a:lstStyle/>
                    <a:p>
                      <a:endParaRPr lang="en-US"/>
                    </a:p>
                  </a:txBody>
                  <a:tcPr/>
                </a:tc>
                <a:tc gridSpan="2">
                  <a:txBody>
                    <a:bodyPr/>
                    <a:lstStyle/>
                    <a:p>
                      <a:pPr algn="ctr"/>
                      <a:r>
                        <a:rPr lang="en-US" sz="1400" b="1" dirty="0" smtClean="0">
                          <a:solidFill>
                            <a:schemeClr val="tx1"/>
                          </a:solidFill>
                        </a:rPr>
                        <a:t>Teachers </a:t>
                      </a:r>
                      <a:endParaRPr lang="en-US" sz="1400" b="1" dirty="0">
                        <a:solidFill>
                          <a:schemeClr val="tx1"/>
                        </a:solidFill>
                      </a:endParaRPr>
                    </a:p>
                  </a:txBody>
                  <a:tcPr anchor="ctr"/>
                </a:tc>
                <a:tc hMerge="1">
                  <a:txBody>
                    <a:bodyPr/>
                    <a:lstStyle/>
                    <a:p>
                      <a:endParaRPr lang="en-US"/>
                    </a:p>
                  </a:txBody>
                  <a:tcPr/>
                </a:tc>
                <a:tc rowSpan="2">
                  <a:txBody>
                    <a:bodyPr/>
                    <a:lstStyle/>
                    <a:p>
                      <a:pPr algn="ctr"/>
                      <a:r>
                        <a:rPr lang="en-US" sz="1400" b="1" dirty="0" smtClean="0">
                          <a:solidFill>
                            <a:schemeClr val="tx1"/>
                          </a:solidFill>
                        </a:rPr>
                        <a:t>Total </a:t>
                      </a:r>
                      <a:endParaRPr lang="en-US" sz="1400" b="1" dirty="0">
                        <a:solidFill>
                          <a:schemeClr val="tx1"/>
                        </a:solidFill>
                      </a:endParaRPr>
                    </a:p>
                  </a:txBody>
                  <a:tcPr anchor="ctr"/>
                </a:tc>
              </a:tr>
              <a:tr h="368007">
                <a:tc vMerge="1">
                  <a:txBody>
                    <a:bodyPr/>
                    <a:lstStyle/>
                    <a:p>
                      <a:endParaRPr lang="en-US" dirty="0"/>
                    </a:p>
                  </a:txBody>
                  <a:tcPr/>
                </a:tc>
                <a:tc vMerge="1">
                  <a:txBody>
                    <a:bodyPr/>
                    <a:lstStyle/>
                    <a:p>
                      <a:endParaRPr lang="en-US" dirty="0"/>
                    </a:p>
                  </a:txBody>
                  <a:tcPr/>
                </a:tc>
                <a:tc vMerge="1">
                  <a:txBody>
                    <a:bodyPr/>
                    <a:lstStyle/>
                    <a:p>
                      <a:endParaRPr lang="en-US"/>
                    </a:p>
                  </a:txBody>
                  <a:tcPr/>
                </a:tc>
                <a:tc>
                  <a:txBody>
                    <a:bodyPr/>
                    <a:lstStyle/>
                    <a:p>
                      <a:pPr algn="ctr"/>
                      <a:r>
                        <a:rPr lang="en-US" sz="1400" b="1" dirty="0" smtClean="0">
                          <a:solidFill>
                            <a:schemeClr val="tx1"/>
                          </a:solidFill>
                        </a:rPr>
                        <a:t>M</a:t>
                      </a:r>
                      <a:endParaRPr lang="en-US" sz="1400" b="1" dirty="0">
                        <a:solidFill>
                          <a:schemeClr val="tx1"/>
                        </a:solidFill>
                      </a:endParaRPr>
                    </a:p>
                  </a:txBody>
                  <a:tcPr anchor="ctr"/>
                </a:tc>
                <a:tc>
                  <a:txBody>
                    <a:bodyPr/>
                    <a:lstStyle/>
                    <a:p>
                      <a:pPr algn="ctr"/>
                      <a:r>
                        <a:rPr lang="en-US" sz="1400" b="1" dirty="0" smtClean="0">
                          <a:solidFill>
                            <a:schemeClr val="tx1"/>
                          </a:solidFill>
                        </a:rPr>
                        <a:t>F</a:t>
                      </a:r>
                      <a:endParaRPr lang="en-US" sz="1400" b="1" dirty="0">
                        <a:solidFill>
                          <a:schemeClr val="tx1"/>
                        </a:solidFill>
                      </a:endParaRPr>
                    </a:p>
                  </a:txBody>
                  <a:tcPr anchor="ctr"/>
                </a:tc>
                <a:tc>
                  <a:txBody>
                    <a:bodyPr/>
                    <a:lstStyle/>
                    <a:p>
                      <a:pPr algn="ctr"/>
                      <a:r>
                        <a:rPr lang="en-US" sz="1400" b="1" dirty="0" smtClean="0">
                          <a:solidFill>
                            <a:schemeClr val="tx1"/>
                          </a:solidFill>
                        </a:rPr>
                        <a:t>M</a:t>
                      </a:r>
                      <a:endParaRPr lang="en-US" sz="1400" b="1" dirty="0">
                        <a:solidFill>
                          <a:schemeClr val="tx1"/>
                        </a:solidFill>
                      </a:endParaRPr>
                    </a:p>
                  </a:txBody>
                  <a:tcPr anchor="ctr"/>
                </a:tc>
                <a:tc>
                  <a:txBody>
                    <a:bodyPr/>
                    <a:lstStyle/>
                    <a:p>
                      <a:pPr algn="ctr"/>
                      <a:r>
                        <a:rPr lang="en-US" sz="1400" b="1" dirty="0" smtClean="0">
                          <a:solidFill>
                            <a:schemeClr val="tx1"/>
                          </a:solidFill>
                        </a:rPr>
                        <a:t>F</a:t>
                      </a:r>
                      <a:endParaRPr lang="en-US" sz="1400" b="1" dirty="0">
                        <a:solidFill>
                          <a:schemeClr val="tx1"/>
                        </a:solidFill>
                      </a:endParaRPr>
                    </a:p>
                  </a:txBody>
                  <a:tcPr anchor="ctr"/>
                </a:tc>
                <a:tc>
                  <a:txBody>
                    <a:bodyPr/>
                    <a:lstStyle/>
                    <a:p>
                      <a:pPr algn="ctr"/>
                      <a:r>
                        <a:rPr lang="en-US" sz="1400" b="1" dirty="0" smtClean="0">
                          <a:solidFill>
                            <a:schemeClr val="tx1"/>
                          </a:solidFill>
                        </a:rPr>
                        <a:t>M</a:t>
                      </a:r>
                      <a:endParaRPr lang="en-US" sz="1400" b="1" dirty="0">
                        <a:solidFill>
                          <a:schemeClr val="tx1"/>
                        </a:solidFill>
                      </a:endParaRPr>
                    </a:p>
                  </a:txBody>
                  <a:tcPr anchor="ctr"/>
                </a:tc>
                <a:tc>
                  <a:txBody>
                    <a:bodyPr/>
                    <a:lstStyle/>
                    <a:p>
                      <a:pPr algn="ctr"/>
                      <a:r>
                        <a:rPr lang="en-US" sz="1400" b="1" dirty="0" smtClean="0">
                          <a:solidFill>
                            <a:schemeClr val="tx1"/>
                          </a:solidFill>
                        </a:rPr>
                        <a:t>F</a:t>
                      </a:r>
                      <a:endParaRPr lang="en-US" sz="1400" b="1" dirty="0">
                        <a:solidFill>
                          <a:schemeClr val="tx1"/>
                        </a:solidFill>
                      </a:endParaRPr>
                    </a:p>
                  </a:txBody>
                  <a:tcPr anchor="ctr"/>
                </a:tc>
                <a:tc vMerge="1">
                  <a:txBody>
                    <a:bodyPr/>
                    <a:lstStyle/>
                    <a:p>
                      <a:pPr algn="ctr"/>
                      <a:endParaRPr lang="en-US" sz="1400" b="1" dirty="0">
                        <a:solidFill>
                          <a:schemeClr val="tx1"/>
                        </a:solidFill>
                      </a:endParaRPr>
                    </a:p>
                  </a:txBody>
                  <a:tcPr anchor="ctr"/>
                </a:tc>
              </a:tr>
              <a:tr h="920018">
                <a:tc>
                  <a:txBody>
                    <a:bodyPr/>
                    <a:lstStyle/>
                    <a:p>
                      <a:pPr algn="ctr"/>
                      <a:r>
                        <a:rPr lang="en-US" sz="1400" dirty="0" smtClean="0"/>
                        <a:t>School Bag Kit Distribution</a:t>
                      </a:r>
                      <a:r>
                        <a:rPr lang="en-US" sz="1400" baseline="0" dirty="0" smtClean="0"/>
                        <a:t> </a:t>
                      </a:r>
                      <a:endParaRPr lang="en-US" sz="1400" dirty="0"/>
                    </a:p>
                  </a:txBody>
                  <a:tcPr anchor="ctr"/>
                </a:tc>
                <a:tc>
                  <a:txBody>
                    <a:bodyPr/>
                    <a:lstStyle/>
                    <a:p>
                      <a:pPr algn="ctr"/>
                      <a:r>
                        <a:rPr lang="en-US" sz="1400" dirty="0" smtClean="0"/>
                        <a:t>School &amp;</a:t>
                      </a:r>
                      <a:r>
                        <a:rPr lang="en-US" sz="1400" baseline="0" dirty="0" smtClean="0"/>
                        <a:t> non-school going children </a:t>
                      </a:r>
                      <a:endParaRPr lang="en-US" sz="1400" dirty="0"/>
                    </a:p>
                  </a:txBody>
                  <a:tcPr anchor="ctr"/>
                </a:tc>
                <a:tc>
                  <a:txBody>
                    <a:bodyPr/>
                    <a:lstStyle/>
                    <a:p>
                      <a:pPr algn="ctr"/>
                      <a:r>
                        <a:rPr lang="en-US" sz="1400" dirty="0" smtClean="0"/>
                        <a:t>61 schools </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914</a:t>
                      </a:r>
                      <a:endParaRPr lang="en-US" sz="1400" dirty="0"/>
                    </a:p>
                  </a:txBody>
                  <a:tcPr anchor="ctr"/>
                </a:tc>
                <a:tc>
                  <a:txBody>
                    <a:bodyPr/>
                    <a:lstStyle/>
                    <a:p>
                      <a:pPr algn="ctr"/>
                      <a:r>
                        <a:rPr lang="en-US" sz="1400" dirty="0" smtClean="0"/>
                        <a:t>1086</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2000</a:t>
                      </a:r>
                      <a:endParaRPr lang="en-US" sz="1400" dirty="0"/>
                    </a:p>
                  </a:txBody>
                  <a:tcPr anchor="ctr"/>
                </a:tc>
              </a:tr>
              <a:tr h="1196023">
                <a:tc>
                  <a:txBody>
                    <a:bodyPr/>
                    <a:lstStyle/>
                    <a:p>
                      <a:pPr algn="ctr"/>
                      <a:r>
                        <a:rPr lang="en-US" sz="1400" dirty="0" err="1" smtClean="0"/>
                        <a:t>Umang</a:t>
                      </a:r>
                      <a:r>
                        <a:rPr lang="en-US" sz="1400" baseline="0" dirty="0" smtClean="0"/>
                        <a:t> </a:t>
                      </a:r>
                      <a:endParaRPr lang="en-US" sz="1400" dirty="0"/>
                    </a:p>
                  </a:txBody>
                  <a:tcPr anchor="ctr"/>
                </a:tc>
                <a:tc>
                  <a:txBody>
                    <a:bodyPr/>
                    <a:lstStyle/>
                    <a:p>
                      <a:pPr algn="ctr"/>
                      <a:r>
                        <a:rPr lang="en-US" sz="1400" dirty="0" smtClean="0"/>
                        <a:t>School &amp;</a:t>
                      </a:r>
                      <a:r>
                        <a:rPr lang="en-US" sz="1400" baseline="0" dirty="0" smtClean="0"/>
                        <a:t> non-school going children and teachers </a:t>
                      </a:r>
                      <a:endParaRPr lang="en-US" sz="1400" dirty="0"/>
                    </a:p>
                  </a:txBody>
                  <a:tcPr anchor="ctr"/>
                </a:tc>
                <a:tc>
                  <a:txBody>
                    <a:bodyPr/>
                    <a:lstStyle/>
                    <a:p>
                      <a:pPr algn="ctr"/>
                      <a:r>
                        <a:rPr lang="en-US" sz="1400" dirty="0" smtClean="0"/>
                        <a:t>90 schools</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4409</a:t>
                      </a:r>
                      <a:endParaRPr lang="en-US" sz="1400" dirty="0"/>
                    </a:p>
                  </a:txBody>
                  <a:tcPr anchor="ctr"/>
                </a:tc>
                <a:tc>
                  <a:txBody>
                    <a:bodyPr/>
                    <a:lstStyle/>
                    <a:p>
                      <a:pPr algn="ctr"/>
                      <a:r>
                        <a:rPr lang="en-US" sz="1400" dirty="0" smtClean="0"/>
                        <a:t>4232</a:t>
                      </a:r>
                      <a:endParaRPr lang="en-US" sz="1400" dirty="0"/>
                    </a:p>
                  </a:txBody>
                  <a:tcPr anchor="ctr"/>
                </a:tc>
                <a:tc>
                  <a:txBody>
                    <a:bodyPr/>
                    <a:lstStyle/>
                    <a:p>
                      <a:pPr algn="ctr"/>
                      <a:r>
                        <a:rPr lang="en-US" sz="1400" dirty="0" smtClean="0"/>
                        <a:t>444</a:t>
                      </a:r>
                      <a:endParaRPr lang="en-US" sz="1400" dirty="0"/>
                    </a:p>
                  </a:txBody>
                  <a:tcPr anchor="ctr"/>
                </a:tc>
                <a:tc>
                  <a:txBody>
                    <a:bodyPr/>
                    <a:lstStyle/>
                    <a:p>
                      <a:pPr algn="ctr"/>
                      <a:r>
                        <a:rPr lang="en-US" sz="1400" dirty="0" smtClean="0"/>
                        <a:t>179</a:t>
                      </a:r>
                      <a:endParaRPr lang="en-US" sz="1400" dirty="0"/>
                    </a:p>
                  </a:txBody>
                  <a:tcPr anchor="ctr"/>
                </a:tc>
                <a:tc>
                  <a:txBody>
                    <a:bodyPr/>
                    <a:lstStyle/>
                    <a:p>
                      <a:pPr algn="ctr"/>
                      <a:r>
                        <a:rPr lang="en-US" sz="1400" dirty="0" smtClean="0"/>
                        <a:t>9264</a:t>
                      </a:r>
                      <a:endParaRPr lang="en-US" sz="1400" dirty="0"/>
                    </a:p>
                  </a:txBody>
                  <a:tcPr anchor="ctr"/>
                </a:tc>
              </a:tr>
              <a:tr h="848828">
                <a:tc>
                  <a:txBody>
                    <a:bodyPr/>
                    <a:lstStyle/>
                    <a:p>
                      <a:pPr algn="ctr"/>
                      <a:r>
                        <a:rPr lang="en-US" sz="1400" dirty="0" err="1" smtClean="0"/>
                        <a:t>Spirulina</a:t>
                      </a:r>
                      <a:r>
                        <a:rPr lang="en-US" sz="1400" baseline="0" dirty="0" smtClean="0"/>
                        <a:t> distribution </a:t>
                      </a:r>
                      <a:endParaRPr lang="en-US" sz="1400" dirty="0"/>
                    </a:p>
                  </a:txBody>
                  <a:tcPr anchor="ctr"/>
                </a:tc>
                <a:tc>
                  <a:txBody>
                    <a:bodyPr/>
                    <a:lstStyle/>
                    <a:p>
                      <a:pPr algn="ctr"/>
                      <a:r>
                        <a:rPr lang="en-US" sz="1400" dirty="0" smtClean="0"/>
                        <a:t>Community</a:t>
                      </a:r>
                      <a:r>
                        <a:rPr lang="en-US" sz="1400" baseline="0" dirty="0" smtClean="0"/>
                        <a:t> people</a:t>
                      </a:r>
                      <a:endParaRPr lang="en-US" sz="1400" dirty="0"/>
                    </a:p>
                  </a:txBody>
                  <a:tcPr anchor="ctr"/>
                </a:tc>
                <a:tc>
                  <a:txBody>
                    <a:bodyPr/>
                    <a:lstStyle/>
                    <a:p>
                      <a:pPr algn="ctr"/>
                      <a:r>
                        <a:rPr lang="en-US" sz="1400" dirty="0" smtClean="0"/>
                        <a:t>14 villages</a:t>
                      </a:r>
                      <a:endParaRPr lang="en-US" sz="1400" dirty="0"/>
                    </a:p>
                  </a:txBody>
                  <a:tcPr anchor="ctr"/>
                </a:tc>
                <a:tc>
                  <a:txBody>
                    <a:bodyPr/>
                    <a:lstStyle/>
                    <a:p>
                      <a:pPr algn="ctr"/>
                      <a:r>
                        <a:rPr lang="en-US" sz="1400" dirty="0" smtClean="0"/>
                        <a:t>530</a:t>
                      </a:r>
                      <a:endParaRPr lang="en-US" sz="1400" dirty="0"/>
                    </a:p>
                  </a:txBody>
                  <a:tcPr anchor="ctr"/>
                </a:tc>
                <a:tc>
                  <a:txBody>
                    <a:bodyPr/>
                    <a:lstStyle/>
                    <a:p>
                      <a:pPr algn="ctr"/>
                      <a:r>
                        <a:rPr lang="en-US" sz="1400" dirty="0" smtClean="0"/>
                        <a:t>480</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1010</a:t>
                      </a:r>
                      <a:endParaRPr lang="en-US" sz="1400" dirty="0"/>
                    </a:p>
                  </a:txBody>
                  <a:tcPr anchor="ctr"/>
                </a:tc>
              </a:tr>
              <a:tr h="848828">
                <a:tc>
                  <a:txBody>
                    <a:bodyPr/>
                    <a:lstStyle/>
                    <a:p>
                      <a:pPr algn="ctr"/>
                      <a:r>
                        <a:rPr lang="en-US" sz="1400" dirty="0" smtClean="0"/>
                        <a:t>Disasters</a:t>
                      </a:r>
                      <a:r>
                        <a:rPr lang="en-US" sz="1400" baseline="0" dirty="0" smtClean="0"/>
                        <a:t> tips </a:t>
                      </a:r>
                      <a:r>
                        <a:rPr lang="en-US" sz="1400" dirty="0" smtClean="0"/>
                        <a:t>firefighting, first aid info/ Mock drills  </a:t>
                      </a:r>
                      <a:endParaRPr lang="en-US" sz="1400" dirty="0"/>
                    </a:p>
                  </a:txBody>
                  <a:tcPr anchor="ctr"/>
                </a:tc>
                <a:tc>
                  <a:txBody>
                    <a:bodyPr/>
                    <a:lstStyle/>
                    <a:p>
                      <a:pPr algn="ctr"/>
                      <a:r>
                        <a:rPr lang="en-US" sz="1400" dirty="0" smtClean="0"/>
                        <a:t>School students </a:t>
                      </a:r>
                      <a:endParaRPr lang="en-US" sz="1400" dirty="0"/>
                    </a:p>
                  </a:txBody>
                  <a:tcPr anchor="ctr"/>
                </a:tc>
                <a:tc>
                  <a:txBody>
                    <a:bodyPr/>
                    <a:lstStyle/>
                    <a:p>
                      <a:pPr algn="ctr"/>
                      <a:r>
                        <a:rPr lang="en-US" sz="1400" dirty="0" smtClean="0"/>
                        <a:t>60 schools</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910</a:t>
                      </a:r>
                      <a:endParaRPr lang="en-US" sz="1400" dirty="0"/>
                    </a:p>
                  </a:txBody>
                  <a:tcPr anchor="ctr"/>
                </a:tc>
                <a:tc>
                  <a:txBody>
                    <a:bodyPr/>
                    <a:lstStyle/>
                    <a:p>
                      <a:pPr algn="ctr"/>
                      <a:r>
                        <a:rPr lang="en-US" sz="1400" dirty="0" smtClean="0"/>
                        <a:t>1090</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 </a:t>
                      </a:r>
                      <a:endParaRPr lang="en-US" sz="1400" dirty="0"/>
                    </a:p>
                  </a:txBody>
                  <a:tcPr anchor="ctr"/>
                </a:tc>
                <a:tc>
                  <a:txBody>
                    <a:bodyPr/>
                    <a:lstStyle/>
                    <a:p>
                      <a:pPr algn="ctr"/>
                      <a:r>
                        <a:rPr lang="en-US" sz="1400" dirty="0" smtClean="0"/>
                        <a:t>2000</a:t>
                      </a:r>
                      <a:endParaRPr lang="en-US" sz="1400" dirty="0"/>
                    </a:p>
                  </a:txBody>
                  <a:tcPr anchor="ctr"/>
                </a:tc>
              </a:tr>
              <a:tr h="663671">
                <a:tc>
                  <a:txBody>
                    <a:bodyPr/>
                    <a:lstStyle/>
                    <a:p>
                      <a:pPr algn="ctr"/>
                      <a:r>
                        <a:rPr lang="en-US" sz="1400" dirty="0" smtClean="0"/>
                        <a:t>Village</a:t>
                      </a:r>
                      <a:r>
                        <a:rPr lang="en-US" sz="1400" baseline="0" dirty="0" smtClean="0"/>
                        <a:t> DRR </a:t>
                      </a:r>
                      <a:r>
                        <a:rPr lang="en-US" sz="1400" dirty="0" smtClean="0"/>
                        <a:t>Programmes</a:t>
                      </a:r>
                      <a:r>
                        <a:rPr lang="en-US" sz="1400" baseline="0" dirty="0" smtClean="0"/>
                        <a:t> </a:t>
                      </a:r>
                      <a:endParaRPr lang="en-US" sz="1400" dirty="0"/>
                    </a:p>
                  </a:txBody>
                  <a:tcPr anchor="ctr"/>
                </a:tc>
                <a:tc>
                  <a:txBody>
                    <a:bodyPr/>
                    <a:lstStyle/>
                    <a:p>
                      <a:pPr algn="ctr"/>
                      <a:r>
                        <a:rPr lang="en-US" sz="1400" dirty="0" smtClean="0"/>
                        <a:t>Community</a:t>
                      </a:r>
                      <a:r>
                        <a:rPr lang="en-US" sz="1400" baseline="0" dirty="0" smtClean="0"/>
                        <a:t> people </a:t>
                      </a:r>
                      <a:endParaRPr lang="en-US" sz="1400" dirty="0"/>
                    </a:p>
                  </a:txBody>
                  <a:tcPr anchor="ctr"/>
                </a:tc>
                <a:tc>
                  <a:txBody>
                    <a:bodyPr/>
                    <a:lstStyle/>
                    <a:p>
                      <a:pPr algn="ctr"/>
                      <a:r>
                        <a:rPr lang="en-US" sz="1400" dirty="0" smtClean="0"/>
                        <a:t>15 villages </a:t>
                      </a:r>
                      <a:endParaRPr lang="en-US" sz="1400" dirty="0"/>
                    </a:p>
                  </a:txBody>
                  <a:tcPr anchor="ctr"/>
                </a:tc>
                <a:tc>
                  <a:txBody>
                    <a:bodyPr/>
                    <a:lstStyle/>
                    <a:p>
                      <a:pPr algn="ctr"/>
                      <a:r>
                        <a:rPr lang="en-US" sz="1400" dirty="0" smtClean="0"/>
                        <a:t>930</a:t>
                      </a:r>
                      <a:endParaRPr lang="en-US" sz="1400" dirty="0"/>
                    </a:p>
                  </a:txBody>
                  <a:tcPr anchor="ctr"/>
                </a:tc>
                <a:tc>
                  <a:txBody>
                    <a:bodyPr/>
                    <a:lstStyle/>
                    <a:p>
                      <a:pPr algn="ctr"/>
                      <a:r>
                        <a:rPr lang="en-US" sz="1400" dirty="0" smtClean="0"/>
                        <a:t>1030</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2000</a:t>
                      </a:r>
                      <a:endParaRPr lang="en-US" sz="1400" dirty="0"/>
                    </a:p>
                  </a:txBody>
                  <a:tcPr anchor="ctr"/>
                </a:tc>
              </a:tr>
            </a:tbl>
          </a:graphicData>
        </a:graphic>
      </p:graphicFrame>
    </p:spTree>
    <p:extLst>
      <p:ext uri="{BB962C8B-B14F-4D97-AF65-F5344CB8AC3E}">
        <p14:creationId xmlns="" xmlns:p14="http://schemas.microsoft.com/office/powerpoint/2010/main" val="766549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257320069"/>
              </p:ext>
            </p:extLst>
          </p:nvPr>
        </p:nvGraphicFramePr>
        <p:xfrm>
          <a:off x="108636" y="116633"/>
          <a:ext cx="8927861" cy="6617524"/>
        </p:xfrm>
        <a:graphic>
          <a:graphicData uri="http://schemas.openxmlformats.org/drawingml/2006/table">
            <a:tbl>
              <a:tblPr firstRow="1" bandRow="1">
                <a:tableStyleId>{8799B23B-EC83-4686-B30A-512413B5E67A}</a:tableStyleId>
              </a:tblPr>
              <a:tblGrid>
                <a:gridCol w="1182838"/>
                <a:gridCol w="1351816"/>
                <a:gridCol w="1167727"/>
                <a:gridCol w="740477"/>
                <a:gridCol w="605845"/>
                <a:gridCol w="748895"/>
                <a:gridCol w="640281"/>
                <a:gridCol w="782566"/>
                <a:gridCol w="711423"/>
                <a:gridCol w="995993"/>
              </a:tblGrid>
              <a:tr h="349647">
                <a:tc rowSpan="3">
                  <a:txBody>
                    <a:bodyPr/>
                    <a:lstStyle/>
                    <a:p>
                      <a:pPr algn="ctr"/>
                      <a:r>
                        <a:rPr lang="en-US" sz="1400" dirty="0" smtClean="0"/>
                        <a:t>Activity</a:t>
                      </a:r>
                      <a:r>
                        <a:rPr lang="en-US" sz="1400" baseline="0" dirty="0" smtClean="0"/>
                        <a:t> </a:t>
                      </a:r>
                      <a:endParaRPr lang="en-US" sz="1400" dirty="0"/>
                    </a:p>
                  </a:txBody>
                  <a:tcPr anchor="ctr"/>
                </a:tc>
                <a:tc rowSpan="3">
                  <a:txBody>
                    <a:bodyPr/>
                    <a:lstStyle/>
                    <a:p>
                      <a:pPr algn="ctr"/>
                      <a:r>
                        <a:rPr lang="en-US" sz="1400" dirty="0" smtClean="0"/>
                        <a:t>Target</a:t>
                      </a:r>
                      <a:r>
                        <a:rPr lang="en-US" sz="1400" baseline="0" dirty="0" smtClean="0"/>
                        <a:t> Group </a:t>
                      </a:r>
                      <a:endParaRPr lang="en-US" sz="1400" dirty="0"/>
                    </a:p>
                  </a:txBody>
                  <a:tcPr anchor="ctr"/>
                </a:tc>
                <a:tc rowSpan="3">
                  <a:txBody>
                    <a:bodyPr/>
                    <a:lstStyle/>
                    <a:p>
                      <a:pPr algn="ctr"/>
                      <a:r>
                        <a:rPr lang="en-US" sz="1400" dirty="0" smtClean="0"/>
                        <a:t>School/</a:t>
                      </a:r>
                    </a:p>
                    <a:p>
                      <a:pPr algn="ctr"/>
                      <a:r>
                        <a:rPr lang="en-US" sz="1400" dirty="0" smtClean="0"/>
                        <a:t>Village</a:t>
                      </a:r>
                      <a:endParaRPr lang="en-US" sz="1400" dirty="0"/>
                    </a:p>
                  </a:txBody>
                  <a:tcPr anchor="ctr"/>
                </a:tc>
                <a:tc gridSpan="6">
                  <a:txBody>
                    <a:bodyPr/>
                    <a:lstStyle/>
                    <a:p>
                      <a:pPr algn="ctr"/>
                      <a:r>
                        <a:rPr lang="en-US" sz="1400" dirty="0" smtClean="0"/>
                        <a:t>Reach Out </a:t>
                      </a:r>
                      <a:endParaRPr lang="en-US" sz="1400" dirty="0"/>
                    </a:p>
                  </a:txBody>
                  <a:tcPr anchor="ct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a:txBody>
                    <a:bodyPr/>
                    <a:lstStyle/>
                    <a:p>
                      <a:pPr algn="ctr"/>
                      <a:endParaRPr lang="en-US" sz="1400" dirty="0"/>
                    </a:p>
                  </a:txBody>
                  <a:tcPr anchor="ctr"/>
                </a:tc>
              </a:tr>
              <a:tr h="490596">
                <a:tc vMerge="1">
                  <a:txBody>
                    <a:bodyPr/>
                    <a:lstStyle/>
                    <a:p>
                      <a:endParaRPr lang="en-US" dirty="0"/>
                    </a:p>
                  </a:txBody>
                  <a:tcPr/>
                </a:tc>
                <a:tc vMerge="1">
                  <a:txBody>
                    <a:bodyPr/>
                    <a:lstStyle/>
                    <a:p>
                      <a:endParaRPr lang="en-US" dirty="0"/>
                    </a:p>
                  </a:txBody>
                  <a:tcPr/>
                </a:tc>
                <a:tc vMerge="1">
                  <a:txBody>
                    <a:bodyPr/>
                    <a:lstStyle/>
                    <a:p>
                      <a:endParaRPr lang="en-US"/>
                    </a:p>
                  </a:txBody>
                  <a:tcPr/>
                </a:tc>
                <a:tc gridSpan="2">
                  <a:txBody>
                    <a:bodyPr/>
                    <a:lstStyle/>
                    <a:p>
                      <a:pPr algn="ctr"/>
                      <a:r>
                        <a:rPr lang="en-US" sz="1400" b="1" dirty="0" smtClean="0">
                          <a:solidFill>
                            <a:schemeClr val="tx1"/>
                          </a:solidFill>
                        </a:rPr>
                        <a:t>Community </a:t>
                      </a:r>
                      <a:endParaRPr lang="en-US" sz="1400" b="1" dirty="0">
                        <a:solidFill>
                          <a:schemeClr val="tx1"/>
                        </a:solidFill>
                      </a:endParaRPr>
                    </a:p>
                  </a:txBody>
                  <a:tcPr anchor="ctr"/>
                </a:tc>
                <a:tc hMerge="1">
                  <a:txBody>
                    <a:bodyPr/>
                    <a:lstStyle/>
                    <a:p>
                      <a:endParaRPr lang="en-US"/>
                    </a:p>
                  </a:txBody>
                  <a:tcPr/>
                </a:tc>
                <a:tc gridSpan="2">
                  <a:txBody>
                    <a:bodyPr/>
                    <a:lstStyle/>
                    <a:p>
                      <a:pPr algn="ctr"/>
                      <a:r>
                        <a:rPr lang="en-US" sz="1400" b="1" dirty="0" smtClean="0">
                          <a:solidFill>
                            <a:schemeClr val="tx1"/>
                          </a:solidFill>
                        </a:rPr>
                        <a:t>Students </a:t>
                      </a:r>
                      <a:endParaRPr lang="en-US" sz="1400" b="1" dirty="0">
                        <a:solidFill>
                          <a:schemeClr val="tx1"/>
                        </a:solidFill>
                      </a:endParaRPr>
                    </a:p>
                  </a:txBody>
                  <a:tcPr anchor="ctr"/>
                </a:tc>
                <a:tc hMerge="1">
                  <a:txBody>
                    <a:bodyPr/>
                    <a:lstStyle/>
                    <a:p>
                      <a:endParaRPr lang="en-US"/>
                    </a:p>
                  </a:txBody>
                  <a:tcPr/>
                </a:tc>
                <a:tc gridSpan="2">
                  <a:txBody>
                    <a:bodyPr/>
                    <a:lstStyle/>
                    <a:p>
                      <a:pPr algn="ctr"/>
                      <a:r>
                        <a:rPr lang="en-US" sz="1400" b="1" dirty="0" smtClean="0">
                          <a:solidFill>
                            <a:schemeClr val="tx1"/>
                          </a:solidFill>
                        </a:rPr>
                        <a:t>Teachers </a:t>
                      </a:r>
                      <a:endParaRPr lang="en-US" sz="1400" b="1" dirty="0">
                        <a:solidFill>
                          <a:schemeClr val="tx1"/>
                        </a:solidFill>
                      </a:endParaRPr>
                    </a:p>
                  </a:txBody>
                  <a:tcPr anchor="ctr"/>
                </a:tc>
                <a:tc hMerge="1">
                  <a:txBody>
                    <a:bodyPr/>
                    <a:lstStyle/>
                    <a:p>
                      <a:endParaRPr lang="en-US"/>
                    </a:p>
                  </a:txBody>
                  <a:tcPr/>
                </a:tc>
                <a:tc rowSpan="2">
                  <a:txBody>
                    <a:bodyPr/>
                    <a:lstStyle/>
                    <a:p>
                      <a:pPr algn="ctr"/>
                      <a:r>
                        <a:rPr lang="en-US" sz="1400" b="1" dirty="0" smtClean="0">
                          <a:solidFill>
                            <a:schemeClr val="tx1"/>
                          </a:solidFill>
                        </a:rPr>
                        <a:t>Total </a:t>
                      </a:r>
                      <a:endParaRPr lang="en-US" sz="1400" b="1" dirty="0">
                        <a:solidFill>
                          <a:schemeClr val="tx1"/>
                        </a:solidFill>
                      </a:endParaRPr>
                    </a:p>
                  </a:txBody>
                  <a:tcPr anchor="ctr"/>
                </a:tc>
              </a:tr>
              <a:tr h="343002">
                <a:tc vMerge="1">
                  <a:txBody>
                    <a:bodyPr/>
                    <a:lstStyle/>
                    <a:p>
                      <a:endParaRPr lang="en-US" dirty="0"/>
                    </a:p>
                  </a:txBody>
                  <a:tcPr/>
                </a:tc>
                <a:tc vMerge="1">
                  <a:txBody>
                    <a:bodyPr/>
                    <a:lstStyle/>
                    <a:p>
                      <a:endParaRPr lang="en-US" dirty="0"/>
                    </a:p>
                  </a:txBody>
                  <a:tcPr/>
                </a:tc>
                <a:tc vMerge="1">
                  <a:txBody>
                    <a:bodyPr/>
                    <a:lstStyle/>
                    <a:p>
                      <a:endParaRPr lang="en-US"/>
                    </a:p>
                  </a:txBody>
                  <a:tcPr/>
                </a:tc>
                <a:tc>
                  <a:txBody>
                    <a:bodyPr/>
                    <a:lstStyle/>
                    <a:p>
                      <a:pPr algn="ctr"/>
                      <a:r>
                        <a:rPr lang="en-US" sz="1400" b="1" dirty="0" smtClean="0">
                          <a:solidFill>
                            <a:schemeClr val="tx1"/>
                          </a:solidFill>
                        </a:rPr>
                        <a:t>M</a:t>
                      </a:r>
                      <a:endParaRPr lang="en-US" sz="1400" b="1" dirty="0">
                        <a:solidFill>
                          <a:schemeClr val="tx1"/>
                        </a:solidFill>
                      </a:endParaRPr>
                    </a:p>
                  </a:txBody>
                  <a:tcPr anchor="ctr"/>
                </a:tc>
                <a:tc>
                  <a:txBody>
                    <a:bodyPr/>
                    <a:lstStyle/>
                    <a:p>
                      <a:pPr algn="ctr"/>
                      <a:r>
                        <a:rPr lang="en-US" sz="1400" b="1" dirty="0" smtClean="0">
                          <a:solidFill>
                            <a:schemeClr val="tx1"/>
                          </a:solidFill>
                        </a:rPr>
                        <a:t>F</a:t>
                      </a:r>
                      <a:endParaRPr lang="en-US" sz="1400" b="1" dirty="0">
                        <a:solidFill>
                          <a:schemeClr val="tx1"/>
                        </a:solidFill>
                      </a:endParaRPr>
                    </a:p>
                  </a:txBody>
                  <a:tcPr anchor="ctr"/>
                </a:tc>
                <a:tc>
                  <a:txBody>
                    <a:bodyPr/>
                    <a:lstStyle/>
                    <a:p>
                      <a:pPr algn="ctr"/>
                      <a:r>
                        <a:rPr lang="en-US" sz="1400" b="1" dirty="0" smtClean="0">
                          <a:solidFill>
                            <a:schemeClr val="tx1"/>
                          </a:solidFill>
                        </a:rPr>
                        <a:t>M</a:t>
                      </a:r>
                      <a:endParaRPr lang="en-US" sz="1400" b="1" dirty="0">
                        <a:solidFill>
                          <a:schemeClr val="tx1"/>
                        </a:solidFill>
                      </a:endParaRPr>
                    </a:p>
                  </a:txBody>
                  <a:tcPr anchor="ctr"/>
                </a:tc>
                <a:tc>
                  <a:txBody>
                    <a:bodyPr/>
                    <a:lstStyle/>
                    <a:p>
                      <a:pPr algn="ctr"/>
                      <a:r>
                        <a:rPr lang="en-US" sz="1400" b="1" dirty="0" smtClean="0">
                          <a:solidFill>
                            <a:schemeClr val="tx1"/>
                          </a:solidFill>
                        </a:rPr>
                        <a:t>F</a:t>
                      </a:r>
                      <a:endParaRPr lang="en-US" sz="1400" b="1" dirty="0">
                        <a:solidFill>
                          <a:schemeClr val="tx1"/>
                        </a:solidFill>
                      </a:endParaRPr>
                    </a:p>
                  </a:txBody>
                  <a:tcPr anchor="ctr"/>
                </a:tc>
                <a:tc>
                  <a:txBody>
                    <a:bodyPr/>
                    <a:lstStyle/>
                    <a:p>
                      <a:pPr algn="ctr"/>
                      <a:r>
                        <a:rPr lang="en-US" sz="1400" b="1" dirty="0" smtClean="0">
                          <a:solidFill>
                            <a:schemeClr val="tx1"/>
                          </a:solidFill>
                        </a:rPr>
                        <a:t>M</a:t>
                      </a:r>
                      <a:endParaRPr lang="en-US" sz="1400" b="1" dirty="0">
                        <a:solidFill>
                          <a:schemeClr val="tx1"/>
                        </a:solidFill>
                      </a:endParaRPr>
                    </a:p>
                  </a:txBody>
                  <a:tcPr anchor="ctr"/>
                </a:tc>
                <a:tc>
                  <a:txBody>
                    <a:bodyPr/>
                    <a:lstStyle/>
                    <a:p>
                      <a:pPr algn="ctr"/>
                      <a:r>
                        <a:rPr lang="en-US" sz="1400" b="1" dirty="0" smtClean="0">
                          <a:solidFill>
                            <a:schemeClr val="tx1"/>
                          </a:solidFill>
                        </a:rPr>
                        <a:t>F</a:t>
                      </a:r>
                      <a:endParaRPr lang="en-US" sz="1400" b="1" dirty="0">
                        <a:solidFill>
                          <a:schemeClr val="tx1"/>
                        </a:solidFill>
                      </a:endParaRPr>
                    </a:p>
                  </a:txBody>
                  <a:tcPr anchor="ctr"/>
                </a:tc>
                <a:tc vMerge="1">
                  <a:txBody>
                    <a:bodyPr/>
                    <a:lstStyle/>
                    <a:p>
                      <a:pPr algn="ctr"/>
                      <a:endParaRPr lang="en-US" sz="1400" b="1" dirty="0">
                        <a:solidFill>
                          <a:schemeClr val="tx1"/>
                        </a:solidFill>
                      </a:endParaRPr>
                    </a:p>
                  </a:txBody>
                  <a:tcPr anchor="ctr"/>
                </a:tc>
              </a:tr>
              <a:tr h="1131764">
                <a:tc>
                  <a:txBody>
                    <a:bodyPr/>
                    <a:lstStyle/>
                    <a:p>
                      <a:pPr algn="ctr"/>
                      <a:r>
                        <a:rPr lang="en-US" sz="1400" dirty="0" smtClean="0"/>
                        <a:t>VCP Preparation </a:t>
                      </a:r>
                      <a:endParaRPr lang="en-US" sz="1400" dirty="0"/>
                    </a:p>
                  </a:txBody>
                  <a:tcPr anchor="ctr"/>
                </a:tc>
                <a:tc>
                  <a:txBody>
                    <a:bodyPr/>
                    <a:lstStyle/>
                    <a:p>
                      <a:pPr algn="ctr"/>
                      <a:r>
                        <a:rPr lang="en-US" sz="1400" dirty="0" smtClean="0"/>
                        <a:t>Village Community, Gram </a:t>
                      </a:r>
                      <a:r>
                        <a:rPr lang="en-US" sz="1400" dirty="0" err="1" smtClean="0"/>
                        <a:t>Pradhans</a:t>
                      </a:r>
                      <a:r>
                        <a:rPr lang="en-US" sz="1400" dirty="0" smtClean="0"/>
                        <a:t> &amp; local leaders </a:t>
                      </a:r>
                    </a:p>
                    <a:p>
                      <a:pPr algn="ctr"/>
                      <a:endParaRPr lang="en-US" sz="1400" dirty="0"/>
                    </a:p>
                  </a:txBody>
                  <a:tcPr anchor="ctr"/>
                </a:tc>
                <a:tc>
                  <a:txBody>
                    <a:bodyPr/>
                    <a:lstStyle/>
                    <a:p>
                      <a:pPr algn="ctr"/>
                      <a:r>
                        <a:rPr lang="en-US" sz="1400" dirty="0" smtClean="0"/>
                        <a:t>5 villages</a:t>
                      </a:r>
                      <a:endParaRPr lang="en-US" sz="1400" dirty="0"/>
                    </a:p>
                  </a:txBody>
                  <a:tcPr anchor="ctr"/>
                </a:tc>
                <a:tc>
                  <a:txBody>
                    <a:bodyPr/>
                    <a:lstStyle/>
                    <a:p>
                      <a:pPr algn="ctr"/>
                      <a:r>
                        <a:rPr lang="en-US" sz="1400" dirty="0" smtClean="0"/>
                        <a:t>290</a:t>
                      </a:r>
                      <a:endParaRPr lang="en-US" sz="1400" dirty="0"/>
                    </a:p>
                  </a:txBody>
                  <a:tcPr anchor="ctr"/>
                </a:tc>
                <a:tc>
                  <a:txBody>
                    <a:bodyPr/>
                    <a:lstStyle/>
                    <a:p>
                      <a:pPr algn="ctr"/>
                      <a:r>
                        <a:rPr lang="en-US" sz="1400" dirty="0" smtClean="0"/>
                        <a:t>335</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625 </a:t>
                      </a:r>
                      <a:endParaRPr lang="en-US" sz="1400" dirty="0"/>
                    </a:p>
                  </a:txBody>
                  <a:tcPr anchor="ctr"/>
                </a:tc>
              </a:tr>
              <a:tr h="923281">
                <a:tc>
                  <a:txBody>
                    <a:bodyPr/>
                    <a:lstStyle/>
                    <a:p>
                      <a:pPr algn="ctr"/>
                      <a:r>
                        <a:rPr lang="en-US" sz="1400" dirty="0" smtClean="0"/>
                        <a:t>DRR School Programmes &amp; SDMP</a:t>
                      </a:r>
                      <a:r>
                        <a:rPr lang="en-US" sz="1400" baseline="0" dirty="0" smtClean="0"/>
                        <a:t> Preparation</a:t>
                      </a:r>
                      <a:endParaRPr lang="en-US" sz="1400" dirty="0"/>
                    </a:p>
                  </a:txBody>
                  <a:tcPr anchor="ctr"/>
                </a:tc>
                <a:tc>
                  <a:txBody>
                    <a:bodyPr/>
                    <a:lstStyle/>
                    <a:p>
                      <a:pPr algn="ctr"/>
                      <a:r>
                        <a:rPr lang="en-US" sz="1400" dirty="0" smtClean="0"/>
                        <a:t>School students &amp; teachers </a:t>
                      </a:r>
                      <a:endParaRPr lang="en-US" sz="1400" dirty="0"/>
                    </a:p>
                  </a:txBody>
                  <a:tcPr anchor="ctr"/>
                </a:tc>
                <a:tc>
                  <a:txBody>
                    <a:bodyPr/>
                    <a:lstStyle/>
                    <a:p>
                      <a:pPr algn="ctr"/>
                      <a:r>
                        <a:rPr lang="en-US" sz="1400" dirty="0" smtClean="0"/>
                        <a:t>50 schools</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1430</a:t>
                      </a:r>
                      <a:endParaRPr lang="en-US" sz="1400" dirty="0"/>
                    </a:p>
                  </a:txBody>
                  <a:tcPr anchor="ctr"/>
                </a:tc>
                <a:tc>
                  <a:txBody>
                    <a:bodyPr/>
                    <a:lstStyle/>
                    <a:p>
                      <a:pPr algn="ctr"/>
                      <a:r>
                        <a:rPr lang="en-US" sz="1400" dirty="0" smtClean="0"/>
                        <a:t>2070</a:t>
                      </a:r>
                      <a:endParaRPr lang="en-US" sz="1400" dirty="0"/>
                    </a:p>
                  </a:txBody>
                  <a:tcPr anchor="ctr"/>
                </a:tc>
                <a:tc>
                  <a:txBody>
                    <a:bodyPr/>
                    <a:lstStyle/>
                    <a:p>
                      <a:pPr algn="ctr"/>
                      <a:r>
                        <a:rPr lang="en-US" sz="1400" dirty="0" smtClean="0"/>
                        <a:t>120</a:t>
                      </a:r>
                      <a:endParaRPr lang="en-US" sz="1400" dirty="0"/>
                    </a:p>
                  </a:txBody>
                  <a:tcPr anchor="ctr"/>
                </a:tc>
                <a:tc>
                  <a:txBody>
                    <a:bodyPr/>
                    <a:lstStyle/>
                    <a:p>
                      <a:pPr algn="ctr"/>
                      <a:r>
                        <a:rPr lang="en-US" sz="1400" dirty="0" smtClean="0"/>
                        <a:t>180</a:t>
                      </a:r>
                      <a:endParaRPr lang="en-US" sz="1400" dirty="0"/>
                    </a:p>
                  </a:txBody>
                  <a:tcPr anchor="ctr"/>
                </a:tc>
                <a:tc>
                  <a:txBody>
                    <a:bodyPr/>
                    <a:lstStyle/>
                    <a:p>
                      <a:pPr algn="ctr"/>
                      <a:r>
                        <a:rPr lang="en-US" sz="1400" dirty="0" smtClean="0"/>
                        <a:t>3800</a:t>
                      </a:r>
                      <a:endParaRPr lang="en-US" sz="1400" dirty="0"/>
                    </a:p>
                  </a:txBody>
                  <a:tcPr anchor="ctr"/>
                </a:tc>
              </a:tr>
              <a:tr h="714798">
                <a:tc>
                  <a:txBody>
                    <a:bodyPr/>
                    <a:lstStyle/>
                    <a:p>
                      <a:pPr algn="ctr"/>
                      <a:r>
                        <a:rPr lang="en-US" sz="1400" dirty="0" smtClean="0"/>
                        <a:t>Teachers’ Training Workshops</a:t>
                      </a:r>
                      <a:endParaRPr lang="en-US" sz="1400" dirty="0"/>
                    </a:p>
                  </a:txBody>
                  <a:tcPr anchor="ctr"/>
                </a:tc>
                <a:tc>
                  <a:txBody>
                    <a:bodyPr/>
                    <a:lstStyle/>
                    <a:p>
                      <a:pPr algn="ctr"/>
                      <a:r>
                        <a:rPr lang="en-US" sz="1400" dirty="0" smtClean="0"/>
                        <a:t>Education</a:t>
                      </a:r>
                      <a:r>
                        <a:rPr lang="en-US" sz="1400" baseline="0" dirty="0" smtClean="0"/>
                        <a:t> Dept. &amp; teachers </a:t>
                      </a:r>
                      <a:endParaRPr lang="en-US" sz="1400" dirty="0"/>
                    </a:p>
                  </a:txBody>
                  <a:tcPr anchor="ctr"/>
                </a:tc>
                <a:tc>
                  <a:txBody>
                    <a:bodyPr/>
                    <a:lstStyle/>
                    <a:p>
                      <a:pPr algn="ctr"/>
                      <a:r>
                        <a:rPr lang="en-US" sz="1400" dirty="0" smtClean="0"/>
                        <a:t>3 blocks</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57</a:t>
                      </a:r>
                      <a:endParaRPr lang="en-US" sz="1400" dirty="0"/>
                    </a:p>
                  </a:txBody>
                  <a:tcPr anchor="ctr"/>
                </a:tc>
                <a:tc>
                  <a:txBody>
                    <a:bodyPr/>
                    <a:lstStyle/>
                    <a:p>
                      <a:pPr algn="ctr"/>
                      <a:r>
                        <a:rPr lang="en-US" sz="1400" dirty="0" smtClean="0"/>
                        <a:t>31</a:t>
                      </a:r>
                      <a:endParaRPr lang="en-US" sz="1400" dirty="0"/>
                    </a:p>
                  </a:txBody>
                  <a:tcPr anchor="ctr"/>
                </a:tc>
                <a:tc>
                  <a:txBody>
                    <a:bodyPr/>
                    <a:lstStyle/>
                    <a:p>
                      <a:pPr algn="ctr"/>
                      <a:r>
                        <a:rPr lang="en-US" sz="1400" dirty="0" smtClean="0"/>
                        <a:t>88</a:t>
                      </a:r>
                      <a:endParaRPr lang="en-US" sz="1400" dirty="0"/>
                    </a:p>
                  </a:txBody>
                  <a:tcPr anchor="ctr"/>
                </a:tc>
              </a:tr>
              <a:tr h="945268">
                <a:tc>
                  <a:txBody>
                    <a:bodyPr/>
                    <a:lstStyle/>
                    <a:p>
                      <a:pPr algn="ctr"/>
                      <a:r>
                        <a:rPr lang="en-US" sz="1400" dirty="0" smtClean="0"/>
                        <a:t>Workshop for Gram </a:t>
                      </a:r>
                      <a:r>
                        <a:rPr lang="en-US" sz="1400" dirty="0" err="1" smtClean="0"/>
                        <a:t>Pradhans</a:t>
                      </a:r>
                      <a:r>
                        <a:rPr lang="en-US" sz="1400" dirty="0" smtClean="0"/>
                        <a:t> </a:t>
                      </a:r>
                      <a:endParaRPr lang="en-US" sz="1400" dirty="0"/>
                    </a:p>
                  </a:txBody>
                  <a:tcPr anchor="ctr"/>
                </a:tc>
                <a:tc>
                  <a:txBody>
                    <a:bodyPr/>
                    <a:lstStyle/>
                    <a:p>
                      <a:pPr algn="ctr"/>
                      <a:r>
                        <a:rPr lang="en-US" sz="1400" dirty="0" smtClean="0"/>
                        <a:t>Gram </a:t>
                      </a:r>
                      <a:r>
                        <a:rPr lang="en-US" sz="1400" dirty="0" err="1" smtClean="0"/>
                        <a:t>Pradhans</a:t>
                      </a:r>
                      <a:r>
                        <a:rPr lang="en-US" sz="1400" dirty="0" smtClean="0"/>
                        <a:t>, </a:t>
                      </a:r>
                      <a:r>
                        <a:rPr lang="en-US" sz="1400" dirty="0" err="1" smtClean="0"/>
                        <a:t>Panchayati</a:t>
                      </a:r>
                      <a:r>
                        <a:rPr lang="en-US" sz="1400" dirty="0" smtClean="0"/>
                        <a:t> Raj Institutions &amp; local leaders </a:t>
                      </a:r>
                      <a:endParaRPr lang="en-US" sz="1400" dirty="0"/>
                    </a:p>
                  </a:txBody>
                  <a:tcPr anchor="ctr"/>
                </a:tc>
                <a:tc>
                  <a:txBody>
                    <a:bodyPr/>
                    <a:lstStyle/>
                    <a:p>
                      <a:pPr algn="ctr"/>
                      <a:r>
                        <a:rPr lang="en-US" sz="1400" dirty="0" smtClean="0"/>
                        <a:t>3</a:t>
                      </a:r>
                      <a:r>
                        <a:rPr lang="en-US" sz="1400" baseline="0" dirty="0" smtClean="0"/>
                        <a:t> blocks </a:t>
                      </a:r>
                      <a:endParaRPr lang="en-US" sz="1400" dirty="0"/>
                    </a:p>
                  </a:txBody>
                  <a:tcPr anchor="ctr"/>
                </a:tc>
                <a:tc>
                  <a:txBody>
                    <a:bodyPr/>
                    <a:lstStyle/>
                    <a:p>
                      <a:pPr algn="ctr"/>
                      <a:r>
                        <a:rPr lang="en-US" sz="1400" dirty="0" smtClean="0"/>
                        <a:t>10</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endParaRPr lang="en-US" sz="1400" dirty="0"/>
                    </a:p>
                  </a:txBody>
                  <a:tcPr anchor="ctr"/>
                </a:tc>
              </a:tr>
              <a:tr h="709103">
                <a:tc>
                  <a:txBody>
                    <a:bodyPr/>
                    <a:lstStyle/>
                    <a:p>
                      <a:pPr algn="ctr"/>
                      <a:r>
                        <a:rPr lang="en-US" sz="1400" dirty="0" smtClean="0"/>
                        <a:t>Training of</a:t>
                      </a:r>
                      <a:r>
                        <a:rPr lang="en-US" sz="1400" baseline="0" dirty="0" smtClean="0"/>
                        <a:t> School DMC</a:t>
                      </a:r>
                      <a:endParaRPr lang="en-US" sz="1400" dirty="0"/>
                    </a:p>
                  </a:txBody>
                  <a:tcPr anchor="ctr"/>
                </a:tc>
                <a:tc>
                  <a:txBody>
                    <a:bodyPr/>
                    <a:lstStyle/>
                    <a:p>
                      <a:pPr algn="ctr"/>
                      <a:r>
                        <a:rPr lang="en-US" sz="1400" dirty="0" smtClean="0"/>
                        <a:t>School students </a:t>
                      </a:r>
                      <a:endParaRPr lang="en-US" sz="1400" dirty="0"/>
                    </a:p>
                  </a:txBody>
                  <a:tcPr anchor="ctr"/>
                </a:tc>
                <a:tc>
                  <a:txBody>
                    <a:bodyPr/>
                    <a:lstStyle/>
                    <a:p>
                      <a:pPr algn="ctr"/>
                      <a:r>
                        <a:rPr lang="en-US" sz="1400" dirty="0" smtClean="0"/>
                        <a:t>50 schools </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680</a:t>
                      </a:r>
                      <a:endParaRPr lang="en-US" sz="1400" dirty="0"/>
                    </a:p>
                  </a:txBody>
                  <a:tcPr anchor="ctr"/>
                </a:tc>
                <a:tc>
                  <a:txBody>
                    <a:bodyPr/>
                    <a:lstStyle/>
                    <a:p>
                      <a:pPr algn="ctr"/>
                      <a:r>
                        <a:rPr lang="en-US" sz="1400" dirty="0" smtClean="0"/>
                        <a:t>820</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1500</a:t>
                      </a:r>
                      <a:endParaRPr lang="en-US" sz="1400" dirty="0"/>
                    </a:p>
                  </a:txBody>
                  <a:tcPr anchor="ctr"/>
                </a:tc>
              </a:tr>
              <a:tr h="945268">
                <a:tc>
                  <a:txBody>
                    <a:bodyPr/>
                    <a:lstStyle/>
                    <a:p>
                      <a:pPr algn="ctr"/>
                      <a:r>
                        <a:rPr lang="en-US" sz="1400" dirty="0" smtClean="0"/>
                        <a:t>Training of  Village</a:t>
                      </a:r>
                      <a:r>
                        <a:rPr lang="en-US" sz="1400" baseline="0" dirty="0" smtClean="0"/>
                        <a:t> DMC</a:t>
                      </a:r>
                      <a:endParaRPr lang="en-US" sz="1400" dirty="0"/>
                    </a:p>
                  </a:txBody>
                  <a:tcPr anchor="ctr"/>
                </a:tc>
                <a:tc>
                  <a:txBody>
                    <a:bodyPr/>
                    <a:lstStyle/>
                    <a:p>
                      <a:pPr algn="ctr"/>
                      <a:r>
                        <a:rPr lang="en-US" sz="1400" dirty="0" smtClean="0"/>
                        <a:t>Community</a:t>
                      </a:r>
                      <a:r>
                        <a:rPr lang="en-US" sz="1400" baseline="0" dirty="0" smtClean="0"/>
                        <a:t> people </a:t>
                      </a:r>
                      <a:endParaRPr lang="en-US" sz="1400" dirty="0"/>
                    </a:p>
                  </a:txBody>
                  <a:tcPr anchor="ctr"/>
                </a:tc>
                <a:tc>
                  <a:txBody>
                    <a:bodyPr/>
                    <a:lstStyle/>
                    <a:p>
                      <a:pPr algn="ctr"/>
                      <a:r>
                        <a:rPr lang="en-US" sz="1400" dirty="0" smtClean="0"/>
                        <a:t>5 villages</a:t>
                      </a:r>
                      <a:endParaRPr lang="en-US" sz="1400" dirty="0"/>
                    </a:p>
                  </a:txBody>
                  <a:tcPr anchor="ctr"/>
                </a:tc>
                <a:tc>
                  <a:txBody>
                    <a:bodyPr/>
                    <a:lstStyle/>
                    <a:p>
                      <a:pPr algn="ctr"/>
                      <a:r>
                        <a:rPr lang="en-US" sz="1400" dirty="0" smtClean="0"/>
                        <a:t>130</a:t>
                      </a:r>
                      <a:endParaRPr lang="en-US" sz="1400" dirty="0"/>
                    </a:p>
                  </a:txBody>
                  <a:tcPr anchor="ctr"/>
                </a:tc>
                <a:tc>
                  <a:txBody>
                    <a:bodyPr/>
                    <a:lstStyle/>
                    <a:p>
                      <a:pPr algn="ctr"/>
                      <a:r>
                        <a:rPr lang="en-US" sz="1400" dirty="0" smtClean="0"/>
                        <a:t>70</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200</a:t>
                      </a:r>
                      <a:endParaRPr lang="en-US" sz="1400" dirty="0"/>
                    </a:p>
                  </a:txBody>
                  <a:tcPr anchor="ctr"/>
                </a:tc>
              </a:tr>
            </a:tbl>
          </a:graphicData>
        </a:graphic>
      </p:graphicFrame>
    </p:spTree>
    <p:extLst>
      <p:ext uri="{BB962C8B-B14F-4D97-AF65-F5344CB8AC3E}">
        <p14:creationId xmlns="" xmlns:p14="http://schemas.microsoft.com/office/powerpoint/2010/main" val="2271191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 xmlns:p14="http://schemas.microsoft.com/office/powerpoint/2010/main" val="2622821022"/>
              </p:ext>
            </p:extLst>
          </p:nvPr>
        </p:nvGraphicFramePr>
        <p:xfrm>
          <a:off x="35496" y="404664"/>
          <a:ext cx="9108503" cy="6003217"/>
        </p:xfrm>
        <a:graphic>
          <a:graphicData uri="http://schemas.openxmlformats.org/drawingml/2006/table">
            <a:tbl>
              <a:tblPr firstRow="1" bandRow="1">
                <a:tableStyleId>{8799B23B-EC83-4686-B30A-512413B5E67A}</a:tableStyleId>
              </a:tblPr>
              <a:tblGrid>
                <a:gridCol w="1728192"/>
                <a:gridCol w="1152128"/>
                <a:gridCol w="936104"/>
                <a:gridCol w="720080"/>
                <a:gridCol w="792088"/>
                <a:gridCol w="648072"/>
                <a:gridCol w="720080"/>
                <a:gridCol w="648072"/>
                <a:gridCol w="648072"/>
                <a:gridCol w="1115615"/>
              </a:tblGrid>
              <a:tr h="360040">
                <a:tc rowSpan="3">
                  <a:txBody>
                    <a:bodyPr/>
                    <a:lstStyle/>
                    <a:p>
                      <a:pPr algn="ctr"/>
                      <a:r>
                        <a:rPr lang="en-US" sz="1400" dirty="0" smtClean="0"/>
                        <a:t>Activity</a:t>
                      </a:r>
                      <a:r>
                        <a:rPr lang="en-US" sz="1400" baseline="0" dirty="0" smtClean="0"/>
                        <a:t> </a:t>
                      </a:r>
                      <a:endParaRPr lang="en-US" sz="1400" dirty="0"/>
                    </a:p>
                  </a:txBody>
                  <a:tcPr anchor="ctr"/>
                </a:tc>
                <a:tc rowSpan="3">
                  <a:txBody>
                    <a:bodyPr/>
                    <a:lstStyle/>
                    <a:p>
                      <a:pPr algn="ctr"/>
                      <a:r>
                        <a:rPr lang="en-US" sz="1400" dirty="0" smtClean="0"/>
                        <a:t>Target Group </a:t>
                      </a:r>
                      <a:endParaRPr lang="en-US" sz="1400" dirty="0"/>
                    </a:p>
                  </a:txBody>
                  <a:tcPr anchor="ctr"/>
                </a:tc>
                <a:tc rowSpan="3">
                  <a:txBody>
                    <a:bodyPr/>
                    <a:lstStyle/>
                    <a:p>
                      <a:pPr algn="ctr"/>
                      <a:r>
                        <a:rPr lang="en-US" sz="1400" dirty="0" smtClean="0"/>
                        <a:t>School/</a:t>
                      </a:r>
                    </a:p>
                    <a:p>
                      <a:pPr algn="ctr"/>
                      <a:r>
                        <a:rPr lang="en-US" sz="1400" dirty="0" smtClean="0"/>
                        <a:t>Village </a:t>
                      </a:r>
                      <a:endParaRPr lang="en-US" sz="1400" dirty="0"/>
                    </a:p>
                  </a:txBody>
                  <a:tcPr anchor="ctr"/>
                </a:tc>
                <a:tc gridSpan="7">
                  <a:txBody>
                    <a:bodyPr/>
                    <a:lstStyle/>
                    <a:p>
                      <a:pPr algn="ctr"/>
                      <a:r>
                        <a:rPr lang="en-US" sz="1400" dirty="0" smtClean="0"/>
                        <a:t>Reach Out </a:t>
                      </a:r>
                      <a:endParaRPr lang="en-US" sz="14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05045">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gridSpan="2">
                  <a:txBody>
                    <a:bodyPr/>
                    <a:lstStyle/>
                    <a:p>
                      <a:pPr algn="ctr"/>
                      <a:r>
                        <a:rPr lang="en-US" sz="1400" b="1" dirty="0" smtClean="0"/>
                        <a:t>Community </a:t>
                      </a:r>
                      <a:endParaRPr lang="en-US" sz="1400" b="1" dirty="0"/>
                    </a:p>
                  </a:txBody>
                  <a:tcPr anchor="ctr"/>
                </a:tc>
                <a:tc hMerge="1">
                  <a:txBody>
                    <a:bodyPr/>
                    <a:lstStyle/>
                    <a:p>
                      <a:endParaRPr lang="en-US" sz="1400" dirty="0"/>
                    </a:p>
                  </a:txBody>
                  <a:tcPr/>
                </a:tc>
                <a:tc gridSpan="2">
                  <a:txBody>
                    <a:bodyPr/>
                    <a:lstStyle/>
                    <a:p>
                      <a:pPr algn="ctr"/>
                      <a:r>
                        <a:rPr lang="en-US" sz="1400" b="1" dirty="0" smtClean="0"/>
                        <a:t>School Students </a:t>
                      </a:r>
                      <a:endParaRPr lang="en-US" sz="1400" b="1" dirty="0"/>
                    </a:p>
                  </a:txBody>
                  <a:tcPr anchor="ctr"/>
                </a:tc>
                <a:tc hMerge="1">
                  <a:txBody>
                    <a:bodyPr/>
                    <a:lstStyle/>
                    <a:p>
                      <a:endParaRPr lang="en-US" sz="1400" dirty="0"/>
                    </a:p>
                  </a:txBody>
                  <a:tcPr/>
                </a:tc>
                <a:tc gridSpan="2">
                  <a:txBody>
                    <a:bodyPr/>
                    <a:lstStyle/>
                    <a:p>
                      <a:pPr algn="ctr"/>
                      <a:r>
                        <a:rPr lang="en-US" sz="1400" b="1" dirty="0" smtClean="0"/>
                        <a:t>Teachers </a:t>
                      </a:r>
                      <a:endParaRPr lang="en-US" sz="1400" b="1" dirty="0"/>
                    </a:p>
                  </a:txBody>
                  <a:tcPr anchor="ctr"/>
                </a:tc>
                <a:tc hMerge="1">
                  <a:txBody>
                    <a:bodyPr/>
                    <a:lstStyle/>
                    <a:p>
                      <a:endParaRPr lang="en-US" sz="1400" dirty="0"/>
                    </a:p>
                  </a:txBody>
                  <a:tcPr/>
                </a:tc>
                <a:tc rowSpan="2">
                  <a:txBody>
                    <a:bodyPr/>
                    <a:lstStyle/>
                    <a:p>
                      <a:pPr algn="ctr"/>
                      <a:r>
                        <a:rPr lang="en-US" sz="1400" b="1" dirty="0" smtClean="0"/>
                        <a:t>Total</a:t>
                      </a:r>
                      <a:r>
                        <a:rPr lang="en-US" sz="1400" b="1" baseline="0" dirty="0" smtClean="0"/>
                        <a:t> </a:t>
                      </a:r>
                      <a:endParaRPr lang="en-US" sz="1400" b="1" dirty="0"/>
                    </a:p>
                  </a:txBody>
                  <a:tcPr anchor="ctr"/>
                </a:tc>
              </a:tr>
              <a:tr h="171019">
                <a:tc vMerge="1">
                  <a:txBody>
                    <a:bodyPr/>
                    <a:lstStyle/>
                    <a:p>
                      <a:endParaRPr lang="en-US" sz="1400" dirty="0"/>
                    </a:p>
                  </a:txBody>
                  <a:tcPr/>
                </a:tc>
                <a:tc vMerge="1">
                  <a:txBody>
                    <a:bodyPr/>
                    <a:lstStyle/>
                    <a:p>
                      <a:endParaRPr lang="en-US" sz="1400" dirty="0"/>
                    </a:p>
                  </a:txBody>
                  <a:tcPr/>
                </a:tc>
                <a:tc vMerge="1">
                  <a:txBody>
                    <a:bodyPr/>
                    <a:lstStyle/>
                    <a:p>
                      <a:endParaRPr lang="en-US" sz="1400" dirty="0"/>
                    </a:p>
                  </a:txBody>
                  <a:tcPr/>
                </a:tc>
                <a:tc>
                  <a:txBody>
                    <a:bodyPr/>
                    <a:lstStyle/>
                    <a:p>
                      <a:pPr algn="ctr"/>
                      <a:r>
                        <a:rPr lang="en-US" sz="1400" b="1" dirty="0" smtClean="0"/>
                        <a:t>M</a:t>
                      </a:r>
                      <a:endParaRPr lang="en-US" sz="1400" b="1" dirty="0"/>
                    </a:p>
                  </a:txBody>
                  <a:tcPr anchor="ctr"/>
                </a:tc>
                <a:tc>
                  <a:txBody>
                    <a:bodyPr/>
                    <a:lstStyle/>
                    <a:p>
                      <a:pPr algn="ctr"/>
                      <a:r>
                        <a:rPr lang="en-US" sz="1400" b="1" dirty="0" smtClean="0"/>
                        <a:t>F</a:t>
                      </a:r>
                      <a:endParaRPr lang="en-US" sz="1400" b="1" dirty="0"/>
                    </a:p>
                  </a:txBody>
                  <a:tcPr anchor="ctr"/>
                </a:tc>
                <a:tc>
                  <a:txBody>
                    <a:bodyPr/>
                    <a:lstStyle/>
                    <a:p>
                      <a:pPr algn="ctr"/>
                      <a:r>
                        <a:rPr lang="en-US" sz="1400" b="1" dirty="0" smtClean="0"/>
                        <a:t>M</a:t>
                      </a:r>
                      <a:endParaRPr lang="en-US" sz="1400" b="1" dirty="0"/>
                    </a:p>
                  </a:txBody>
                  <a:tcPr anchor="ctr"/>
                </a:tc>
                <a:tc>
                  <a:txBody>
                    <a:bodyPr/>
                    <a:lstStyle/>
                    <a:p>
                      <a:pPr algn="ctr"/>
                      <a:r>
                        <a:rPr lang="en-US" sz="1400" b="1" dirty="0" smtClean="0"/>
                        <a:t>F</a:t>
                      </a:r>
                      <a:endParaRPr lang="en-US" sz="1400" b="1" dirty="0"/>
                    </a:p>
                  </a:txBody>
                  <a:tcPr anchor="ctr"/>
                </a:tc>
                <a:tc>
                  <a:txBody>
                    <a:bodyPr/>
                    <a:lstStyle/>
                    <a:p>
                      <a:pPr algn="ctr"/>
                      <a:r>
                        <a:rPr lang="en-US" sz="1400" b="1" dirty="0" smtClean="0"/>
                        <a:t>M</a:t>
                      </a:r>
                      <a:endParaRPr lang="en-US" sz="1400" b="1" dirty="0"/>
                    </a:p>
                  </a:txBody>
                  <a:tcPr anchor="ctr"/>
                </a:tc>
                <a:tc>
                  <a:txBody>
                    <a:bodyPr/>
                    <a:lstStyle/>
                    <a:p>
                      <a:pPr algn="ctr"/>
                      <a:r>
                        <a:rPr lang="en-US" sz="1400" b="1" dirty="0" smtClean="0"/>
                        <a:t>F</a:t>
                      </a:r>
                      <a:endParaRPr lang="en-US" sz="1400" b="1" dirty="0"/>
                    </a:p>
                  </a:txBody>
                  <a:tcPr anchor="ctr"/>
                </a:tc>
                <a:tc vMerge="1">
                  <a:txBody>
                    <a:bodyPr/>
                    <a:lstStyle/>
                    <a:p>
                      <a:endParaRPr lang="en-US" sz="1400" dirty="0"/>
                    </a:p>
                  </a:txBody>
                  <a:tcPr/>
                </a:tc>
              </a:tr>
              <a:tr h="802323">
                <a:tc>
                  <a:txBody>
                    <a:bodyPr/>
                    <a:lstStyle/>
                    <a:p>
                      <a:pPr algn="ctr"/>
                      <a:r>
                        <a:rPr lang="en-US" sz="1400" dirty="0" smtClean="0"/>
                        <a:t>WASH, ODF awareness </a:t>
                      </a:r>
                      <a:endParaRPr lang="en-US" sz="1400" dirty="0"/>
                    </a:p>
                  </a:txBody>
                  <a:tcPr anchor="ctr"/>
                </a:tc>
                <a:tc>
                  <a:txBody>
                    <a:bodyPr/>
                    <a:lstStyle/>
                    <a:p>
                      <a:pPr algn="ctr"/>
                      <a:r>
                        <a:rPr lang="en-US" sz="1400" dirty="0" smtClean="0"/>
                        <a:t>Community</a:t>
                      </a:r>
                      <a:r>
                        <a:rPr lang="en-US" sz="1400" baseline="0" dirty="0" smtClean="0"/>
                        <a:t> people</a:t>
                      </a:r>
                      <a:endParaRPr lang="en-US" sz="1400" dirty="0"/>
                    </a:p>
                  </a:txBody>
                  <a:tcPr anchor="ctr"/>
                </a:tc>
                <a:tc>
                  <a:txBody>
                    <a:bodyPr/>
                    <a:lstStyle/>
                    <a:p>
                      <a:pPr algn="ctr"/>
                      <a:r>
                        <a:rPr lang="en-US" sz="1400" dirty="0" smtClean="0"/>
                        <a:t>15 villages </a:t>
                      </a:r>
                      <a:endParaRPr lang="en-US" sz="1400" dirty="0"/>
                    </a:p>
                  </a:txBody>
                  <a:tcPr anchor="ctr"/>
                </a:tc>
                <a:tc>
                  <a:txBody>
                    <a:bodyPr/>
                    <a:lstStyle/>
                    <a:p>
                      <a:pPr algn="ctr"/>
                      <a:r>
                        <a:rPr lang="en-US" sz="1400" dirty="0" smtClean="0"/>
                        <a:t>570</a:t>
                      </a:r>
                      <a:endParaRPr lang="en-US" sz="1400" dirty="0"/>
                    </a:p>
                  </a:txBody>
                  <a:tcPr anchor="ctr"/>
                </a:tc>
                <a:tc>
                  <a:txBody>
                    <a:bodyPr/>
                    <a:lstStyle/>
                    <a:p>
                      <a:pPr algn="ctr"/>
                      <a:r>
                        <a:rPr lang="en-US" sz="1400" dirty="0" smtClean="0"/>
                        <a:t>930</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1500</a:t>
                      </a:r>
                      <a:endParaRPr lang="en-US" sz="1400" dirty="0"/>
                    </a:p>
                  </a:txBody>
                  <a:tcPr anchor="ctr"/>
                </a:tc>
              </a:tr>
              <a:tr h="747083">
                <a:tc>
                  <a:txBody>
                    <a:bodyPr/>
                    <a:lstStyle/>
                    <a:p>
                      <a:pPr algn="ctr"/>
                      <a:r>
                        <a:rPr lang="en-US" sz="1400" dirty="0" smtClean="0"/>
                        <a:t>Awareness on menstrual hygiene, pregnancy and pre natal care</a:t>
                      </a:r>
                      <a:r>
                        <a:rPr lang="en-US" sz="1400" baseline="0" dirty="0" smtClean="0"/>
                        <a:t> </a:t>
                      </a:r>
                      <a:endParaRPr lang="en-US" sz="1400" dirty="0"/>
                    </a:p>
                  </a:txBody>
                  <a:tcPr anchor="ctr"/>
                </a:tc>
                <a:tc>
                  <a:txBody>
                    <a:bodyPr/>
                    <a:lstStyle/>
                    <a:p>
                      <a:pPr algn="ctr"/>
                      <a:r>
                        <a:rPr lang="en-US" sz="1400" dirty="0" smtClean="0"/>
                        <a:t>Women and adolescents girls </a:t>
                      </a:r>
                      <a:endParaRPr lang="en-US" sz="1400" dirty="0"/>
                    </a:p>
                  </a:txBody>
                  <a:tcPr anchor="ctr"/>
                </a:tc>
                <a:tc>
                  <a:txBody>
                    <a:bodyPr/>
                    <a:lstStyle/>
                    <a:p>
                      <a:pPr algn="ctr"/>
                      <a:r>
                        <a:rPr lang="en-US" sz="1400" dirty="0" smtClean="0"/>
                        <a:t>15</a:t>
                      </a:r>
                      <a:r>
                        <a:rPr lang="en-US" sz="1400" baseline="0" dirty="0" smtClean="0"/>
                        <a:t> villages </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500</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500</a:t>
                      </a:r>
                      <a:endParaRPr lang="en-US" sz="1400" dirty="0"/>
                    </a:p>
                  </a:txBody>
                  <a:tcPr anchor="ctr"/>
                </a:tc>
              </a:tr>
              <a:tr h="747083">
                <a:tc>
                  <a:txBody>
                    <a:bodyPr/>
                    <a:lstStyle/>
                    <a:p>
                      <a:pPr algn="ctr"/>
                      <a:r>
                        <a:rPr lang="en-US" sz="1400" dirty="0" smtClean="0"/>
                        <a:t>Celebration</a:t>
                      </a:r>
                      <a:r>
                        <a:rPr lang="en-US" sz="1400" baseline="0" dirty="0" smtClean="0"/>
                        <a:t> of International and national days </a:t>
                      </a:r>
                      <a:endParaRPr lang="en-US" sz="1400" dirty="0"/>
                    </a:p>
                  </a:txBody>
                  <a:tcPr anchor="ctr"/>
                </a:tc>
                <a:tc>
                  <a:txBody>
                    <a:bodyPr/>
                    <a:lstStyle/>
                    <a:p>
                      <a:pPr algn="ctr"/>
                      <a:r>
                        <a:rPr lang="en-US" sz="1400" dirty="0" smtClean="0"/>
                        <a:t>Community people</a:t>
                      </a:r>
                      <a:r>
                        <a:rPr lang="en-US" sz="1400" baseline="0" dirty="0" smtClean="0"/>
                        <a:t> </a:t>
                      </a:r>
                      <a:endParaRPr lang="en-US" sz="1400" dirty="0"/>
                    </a:p>
                  </a:txBody>
                  <a:tcPr anchor="ctr"/>
                </a:tc>
                <a:tc>
                  <a:txBody>
                    <a:bodyPr/>
                    <a:lstStyle/>
                    <a:p>
                      <a:pPr algn="ctr"/>
                      <a:r>
                        <a:rPr lang="en-US" sz="1400" dirty="0" smtClean="0"/>
                        <a:t>5 villages </a:t>
                      </a:r>
                      <a:endParaRPr lang="en-US" sz="1400" dirty="0"/>
                    </a:p>
                  </a:txBody>
                  <a:tcPr anchor="ctr"/>
                </a:tc>
                <a:tc>
                  <a:txBody>
                    <a:bodyPr/>
                    <a:lstStyle/>
                    <a:p>
                      <a:pPr algn="ctr"/>
                      <a:r>
                        <a:rPr lang="en-US" sz="1400" dirty="0" smtClean="0"/>
                        <a:t>470</a:t>
                      </a:r>
                      <a:endParaRPr lang="en-US" sz="1400" dirty="0"/>
                    </a:p>
                  </a:txBody>
                  <a:tcPr anchor="ctr"/>
                </a:tc>
                <a:tc>
                  <a:txBody>
                    <a:bodyPr/>
                    <a:lstStyle/>
                    <a:p>
                      <a:pPr algn="ctr"/>
                      <a:r>
                        <a:rPr lang="en-US" sz="1400" dirty="0" smtClean="0"/>
                        <a:t>494</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964</a:t>
                      </a:r>
                      <a:endParaRPr lang="en-US" sz="1400" dirty="0"/>
                    </a:p>
                  </a:txBody>
                  <a:tcPr anchor="ctr"/>
                </a:tc>
              </a:tr>
              <a:tr h="747083">
                <a:tc>
                  <a:txBody>
                    <a:bodyPr/>
                    <a:lstStyle/>
                    <a:p>
                      <a:pPr algn="ctr"/>
                      <a:r>
                        <a:rPr lang="en-US" sz="1400" dirty="0" smtClean="0"/>
                        <a:t>Awareness</a:t>
                      </a:r>
                      <a:r>
                        <a:rPr lang="en-US" sz="1400" baseline="0" dirty="0" smtClean="0"/>
                        <a:t> </a:t>
                      </a:r>
                      <a:r>
                        <a:rPr lang="en-US" sz="1400" baseline="0" dirty="0" err="1" smtClean="0"/>
                        <a:t>programme</a:t>
                      </a:r>
                      <a:r>
                        <a:rPr lang="en-US" sz="1400" baseline="0" dirty="0" smtClean="0"/>
                        <a:t> on waste management in </a:t>
                      </a:r>
                      <a:r>
                        <a:rPr lang="en-US" sz="1400" baseline="0" dirty="0" err="1" smtClean="0"/>
                        <a:t>Gangotri</a:t>
                      </a:r>
                      <a:r>
                        <a:rPr lang="en-US" sz="1400" baseline="0" dirty="0" smtClean="0"/>
                        <a:t> </a:t>
                      </a:r>
                      <a:endParaRPr lang="en-US" sz="1400" dirty="0"/>
                    </a:p>
                  </a:txBody>
                  <a:tcPr anchor="ctr"/>
                </a:tc>
                <a:tc>
                  <a:txBody>
                    <a:bodyPr/>
                    <a:lstStyle/>
                    <a:p>
                      <a:pPr algn="ctr"/>
                      <a:r>
                        <a:rPr lang="en-US" sz="1400" dirty="0" smtClean="0"/>
                        <a:t>Tourists</a:t>
                      </a:r>
                      <a:r>
                        <a:rPr lang="en-US" sz="1400" baseline="0" dirty="0" smtClean="0"/>
                        <a:t> at </a:t>
                      </a:r>
                      <a:r>
                        <a:rPr lang="en-US" sz="1400" baseline="0" dirty="0" err="1" smtClean="0"/>
                        <a:t>Gangotri</a:t>
                      </a:r>
                      <a:r>
                        <a:rPr lang="en-US" sz="1400" baseline="0" dirty="0" smtClean="0"/>
                        <a:t> </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15</a:t>
                      </a:r>
                      <a:endParaRPr lang="en-US" sz="1400" dirty="0"/>
                    </a:p>
                  </a:txBody>
                  <a:tcPr anchor="ctr"/>
                </a:tc>
                <a:tc>
                  <a:txBody>
                    <a:bodyPr/>
                    <a:lstStyle/>
                    <a:p>
                      <a:pPr algn="ctr"/>
                      <a:r>
                        <a:rPr lang="en-US" sz="1400" dirty="0" smtClean="0"/>
                        <a:t>25</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a:t>
                      </a:r>
                      <a:endParaRPr lang="en-US" sz="1400" dirty="0"/>
                    </a:p>
                  </a:txBody>
                  <a:tcPr anchor="ctr"/>
                </a:tc>
                <a:tc>
                  <a:txBody>
                    <a:bodyPr/>
                    <a:lstStyle/>
                    <a:p>
                      <a:pPr algn="ctr"/>
                      <a:r>
                        <a:rPr lang="en-US" sz="1400" dirty="0" smtClean="0"/>
                        <a:t>45</a:t>
                      </a:r>
                      <a:endParaRPr lang="en-US" sz="1400" dirty="0"/>
                    </a:p>
                  </a:txBody>
                  <a:tcPr anchor="ctr"/>
                </a:tc>
              </a:tr>
              <a:tr h="747083">
                <a:tc rowSpan="2" gridSpan="3">
                  <a:txBody>
                    <a:bodyPr/>
                    <a:lstStyle/>
                    <a:p>
                      <a:pPr algn="ctr"/>
                      <a:r>
                        <a:rPr lang="en-US" sz="1400" b="1" dirty="0" smtClean="0">
                          <a:solidFill>
                            <a:srgbClr val="FF0000"/>
                          </a:solidFill>
                        </a:rPr>
                        <a:t>TOTAL </a:t>
                      </a:r>
                      <a:endParaRPr lang="en-US" sz="1400" b="1" dirty="0">
                        <a:solidFill>
                          <a:srgbClr val="FF0000"/>
                        </a:solidFill>
                      </a:endParaRPr>
                    </a:p>
                  </a:txBody>
                  <a:tcPr anchor="ctr"/>
                </a:tc>
                <a:tc rowSpan="2" hMerge="1">
                  <a:txBody>
                    <a:bodyPr/>
                    <a:lstStyle/>
                    <a:p>
                      <a:pPr algn="ctr"/>
                      <a:endParaRPr lang="en-US" sz="1400" dirty="0"/>
                    </a:p>
                  </a:txBody>
                  <a:tcPr anchor="ctr"/>
                </a:tc>
                <a:tc rowSpan="2" hMerge="1">
                  <a:txBody>
                    <a:bodyPr/>
                    <a:lstStyle/>
                    <a:p>
                      <a:pPr algn="ctr"/>
                      <a:endParaRPr lang="en-US" sz="1400" dirty="0"/>
                    </a:p>
                  </a:txBody>
                  <a:tcPr anchor="ctr"/>
                </a:tc>
                <a:tc>
                  <a:txBody>
                    <a:bodyPr/>
                    <a:lstStyle/>
                    <a:p>
                      <a:pPr algn="ctr"/>
                      <a:r>
                        <a:rPr lang="en-US" sz="1400" b="1" dirty="0" smtClean="0">
                          <a:solidFill>
                            <a:srgbClr val="FF0000"/>
                          </a:solidFill>
                        </a:rPr>
                        <a:t>2945</a:t>
                      </a:r>
                      <a:endParaRPr lang="en-US" sz="1400" b="1" dirty="0">
                        <a:solidFill>
                          <a:srgbClr val="FF0000"/>
                        </a:solidFill>
                      </a:endParaRPr>
                    </a:p>
                  </a:txBody>
                  <a:tcPr anchor="ctr"/>
                </a:tc>
                <a:tc>
                  <a:txBody>
                    <a:bodyPr/>
                    <a:lstStyle/>
                    <a:p>
                      <a:pPr algn="ctr"/>
                      <a:r>
                        <a:rPr lang="en-US" sz="1400" b="1" dirty="0" smtClean="0">
                          <a:solidFill>
                            <a:srgbClr val="FF0000"/>
                          </a:solidFill>
                        </a:rPr>
                        <a:t>3864</a:t>
                      </a:r>
                      <a:endParaRPr lang="en-US" sz="1400" b="1" dirty="0">
                        <a:solidFill>
                          <a:srgbClr val="FF0000"/>
                        </a:solidFill>
                      </a:endParaRPr>
                    </a:p>
                  </a:txBody>
                  <a:tcPr anchor="ctr"/>
                </a:tc>
                <a:tc>
                  <a:txBody>
                    <a:bodyPr/>
                    <a:lstStyle/>
                    <a:p>
                      <a:pPr algn="ctr"/>
                      <a:r>
                        <a:rPr lang="en-US" sz="1400" b="1" dirty="0" smtClean="0">
                          <a:solidFill>
                            <a:srgbClr val="FF0000"/>
                          </a:solidFill>
                        </a:rPr>
                        <a:t>8343</a:t>
                      </a:r>
                      <a:endParaRPr lang="en-US" sz="1400" b="1" dirty="0">
                        <a:solidFill>
                          <a:srgbClr val="FF0000"/>
                        </a:solidFill>
                      </a:endParaRPr>
                    </a:p>
                  </a:txBody>
                  <a:tcPr anchor="ctr"/>
                </a:tc>
                <a:tc>
                  <a:txBody>
                    <a:bodyPr/>
                    <a:lstStyle/>
                    <a:p>
                      <a:pPr algn="ctr"/>
                      <a:r>
                        <a:rPr lang="en-US" sz="1400" b="1" dirty="0" smtClean="0">
                          <a:solidFill>
                            <a:srgbClr val="FF0000"/>
                          </a:solidFill>
                        </a:rPr>
                        <a:t>9298</a:t>
                      </a:r>
                      <a:endParaRPr lang="en-US" sz="1400" b="1" dirty="0">
                        <a:solidFill>
                          <a:srgbClr val="FF0000"/>
                        </a:solidFill>
                      </a:endParaRPr>
                    </a:p>
                  </a:txBody>
                  <a:tcPr anchor="ctr"/>
                </a:tc>
                <a:tc>
                  <a:txBody>
                    <a:bodyPr/>
                    <a:lstStyle/>
                    <a:p>
                      <a:pPr algn="ctr"/>
                      <a:r>
                        <a:rPr lang="en-US" sz="1400" b="1" dirty="0" smtClean="0">
                          <a:solidFill>
                            <a:srgbClr val="FF0000"/>
                          </a:solidFill>
                        </a:rPr>
                        <a:t>621</a:t>
                      </a:r>
                      <a:endParaRPr lang="en-US" sz="1400" b="1" dirty="0">
                        <a:solidFill>
                          <a:srgbClr val="FF0000"/>
                        </a:solidFill>
                      </a:endParaRPr>
                    </a:p>
                  </a:txBody>
                  <a:tcPr anchor="ctr"/>
                </a:tc>
                <a:tc>
                  <a:txBody>
                    <a:bodyPr/>
                    <a:lstStyle/>
                    <a:p>
                      <a:pPr algn="ctr"/>
                      <a:r>
                        <a:rPr lang="en-US" sz="1400" b="1" dirty="0" smtClean="0">
                          <a:solidFill>
                            <a:srgbClr val="FF0000"/>
                          </a:solidFill>
                        </a:rPr>
                        <a:t>390</a:t>
                      </a:r>
                      <a:endParaRPr lang="en-US" sz="1400" b="1" dirty="0">
                        <a:solidFill>
                          <a:srgbClr val="FF0000"/>
                        </a:solidFill>
                      </a:endParaRPr>
                    </a:p>
                  </a:txBody>
                  <a:tcPr anchor="ctr"/>
                </a:tc>
                <a:tc rowSpan="2">
                  <a:txBody>
                    <a:bodyPr/>
                    <a:lstStyle/>
                    <a:p>
                      <a:pPr algn="ctr"/>
                      <a:r>
                        <a:rPr lang="en-US" sz="1400" b="1" dirty="0" smtClean="0">
                          <a:solidFill>
                            <a:srgbClr val="FF0000"/>
                          </a:solidFill>
                        </a:rPr>
                        <a:t>25,461</a:t>
                      </a:r>
                      <a:endParaRPr lang="en-US" sz="1400" b="1" dirty="0">
                        <a:solidFill>
                          <a:srgbClr val="FF0000"/>
                        </a:solidFill>
                      </a:endParaRPr>
                    </a:p>
                  </a:txBody>
                  <a:tcPr anchor="ctr"/>
                </a:tc>
              </a:tr>
              <a:tr h="747083">
                <a:tc gridSpan="3" vMerge="1">
                  <a:txBody>
                    <a:bodyPr/>
                    <a:lstStyle/>
                    <a:p>
                      <a:pPr algn="ctr"/>
                      <a:endParaRPr lang="en-US" sz="1400" b="1" dirty="0">
                        <a:solidFill>
                          <a:srgbClr val="FF0000"/>
                        </a:solidFill>
                      </a:endParaRPr>
                    </a:p>
                  </a:txBody>
                  <a:tcPr anchor="ctr"/>
                </a:tc>
                <a:tc hMerge="1" vMerge="1">
                  <a:txBody>
                    <a:bodyPr/>
                    <a:lstStyle/>
                    <a:p>
                      <a:endParaRPr lang="en-US"/>
                    </a:p>
                  </a:txBody>
                  <a:tcPr/>
                </a:tc>
                <a:tc hMerge="1" vMerge="1">
                  <a:txBody>
                    <a:bodyPr/>
                    <a:lstStyle/>
                    <a:p>
                      <a:endParaRPr lang="en-US"/>
                    </a:p>
                  </a:txBody>
                  <a:tcPr/>
                </a:tc>
                <a:tc gridSpan="2">
                  <a:txBody>
                    <a:bodyPr/>
                    <a:lstStyle/>
                    <a:p>
                      <a:pPr algn="ctr"/>
                      <a:r>
                        <a:rPr lang="en-US" sz="1400" b="1" dirty="0" smtClean="0">
                          <a:solidFill>
                            <a:srgbClr val="FF0000"/>
                          </a:solidFill>
                        </a:rPr>
                        <a:t>6,809</a:t>
                      </a:r>
                      <a:endParaRPr lang="en-US" sz="1400" b="1" dirty="0">
                        <a:solidFill>
                          <a:srgbClr val="FF0000"/>
                        </a:solidFill>
                      </a:endParaRPr>
                    </a:p>
                  </a:txBody>
                  <a:tcPr anchor="ctr"/>
                </a:tc>
                <a:tc hMerge="1">
                  <a:txBody>
                    <a:bodyPr/>
                    <a:lstStyle/>
                    <a:p>
                      <a:pPr algn="ctr"/>
                      <a:endParaRPr lang="en-US" sz="1400" b="1" dirty="0">
                        <a:solidFill>
                          <a:srgbClr val="FF0000"/>
                        </a:solidFill>
                      </a:endParaRPr>
                    </a:p>
                  </a:txBody>
                  <a:tcPr anchor="ctr"/>
                </a:tc>
                <a:tc gridSpan="2">
                  <a:txBody>
                    <a:bodyPr/>
                    <a:lstStyle/>
                    <a:p>
                      <a:pPr algn="ctr"/>
                      <a:r>
                        <a:rPr lang="en-US" sz="1400" b="1" dirty="0" smtClean="0">
                          <a:solidFill>
                            <a:srgbClr val="FF0000"/>
                          </a:solidFill>
                        </a:rPr>
                        <a:t>17,641</a:t>
                      </a:r>
                      <a:endParaRPr lang="en-US" sz="1400" b="1" dirty="0">
                        <a:solidFill>
                          <a:srgbClr val="FF0000"/>
                        </a:solidFill>
                      </a:endParaRPr>
                    </a:p>
                  </a:txBody>
                  <a:tcPr anchor="ctr"/>
                </a:tc>
                <a:tc hMerge="1">
                  <a:txBody>
                    <a:bodyPr/>
                    <a:lstStyle/>
                    <a:p>
                      <a:pPr algn="ctr"/>
                      <a:endParaRPr lang="en-US" sz="1400" b="1" dirty="0">
                        <a:solidFill>
                          <a:srgbClr val="FF0000"/>
                        </a:solidFill>
                      </a:endParaRPr>
                    </a:p>
                  </a:txBody>
                  <a:tcPr anchor="ctr"/>
                </a:tc>
                <a:tc gridSpan="2">
                  <a:txBody>
                    <a:bodyPr/>
                    <a:lstStyle/>
                    <a:p>
                      <a:pPr algn="ctr"/>
                      <a:r>
                        <a:rPr lang="en-US" sz="1400" b="1" dirty="0" smtClean="0">
                          <a:solidFill>
                            <a:srgbClr val="FF0000"/>
                          </a:solidFill>
                        </a:rPr>
                        <a:t>1,011</a:t>
                      </a:r>
                      <a:endParaRPr lang="en-US" sz="1400" b="1" dirty="0">
                        <a:solidFill>
                          <a:srgbClr val="FF0000"/>
                        </a:solidFill>
                      </a:endParaRPr>
                    </a:p>
                  </a:txBody>
                  <a:tcPr anchor="ctr"/>
                </a:tc>
                <a:tc hMerge="1">
                  <a:txBody>
                    <a:bodyPr/>
                    <a:lstStyle/>
                    <a:p>
                      <a:pPr algn="ctr"/>
                      <a:endParaRPr lang="en-US" sz="1400" b="1" dirty="0">
                        <a:solidFill>
                          <a:srgbClr val="FF0000"/>
                        </a:solidFill>
                      </a:endParaRPr>
                    </a:p>
                  </a:txBody>
                  <a:tcPr anchor="ctr"/>
                </a:tc>
                <a:tc vMerge="1">
                  <a:txBody>
                    <a:bodyPr/>
                    <a:lstStyle/>
                    <a:p>
                      <a:pPr algn="ctr"/>
                      <a:endParaRPr lang="en-US" sz="1400" b="1" dirty="0">
                        <a:solidFill>
                          <a:srgbClr val="FF0000"/>
                        </a:solidFill>
                      </a:endParaRPr>
                    </a:p>
                  </a:txBody>
                  <a:tcPr anchor="ctr"/>
                </a:tc>
              </a:tr>
            </a:tbl>
          </a:graphicData>
        </a:graphic>
      </p:graphicFrame>
    </p:spTree>
    <p:extLst>
      <p:ext uri="{BB962C8B-B14F-4D97-AF65-F5344CB8AC3E}">
        <p14:creationId xmlns="" xmlns:p14="http://schemas.microsoft.com/office/powerpoint/2010/main" val="1805025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4149697498"/>
              </p:ext>
            </p:extLst>
          </p:nvPr>
        </p:nvGraphicFramePr>
        <p:xfrm>
          <a:off x="-55418" y="44625"/>
          <a:ext cx="9144000" cy="6813376"/>
        </p:xfrm>
        <a:graphic>
          <a:graphicData uri="http://schemas.openxmlformats.org/drawingml/2006/table">
            <a:tbl>
              <a:tblPr firstRow="1" bandRow="1">
                <a:tableStyleId>{5940675A-B579-460E-94D1-54222C63F5DA}</a:tableStyleId>
              </a:tblPr>
              <a:tblGrid>
                <a:gridCol w="743414"/>
                <a:gridCol w="4116618"/>
                <a:gridCol w="4283968"/>
              </a:tblGrid>
              <a:tr h="388208">
                <a:tc>
                  <a:txBody>
                    <a:bodyPr/>
                    <a:lstStyle/>
                    <a:p>
                      <a:pPr algn="ctr"/>
                      <a:r>
                        <a:rPr lang="en-US" sz="1400" b="1" dirty="0" err="1" smtClean="0">
                          <a:latin typeface="Arial" pitchFamily="34" charset="0"/>
                          <a:cs typeface="Arial" pitchFamily="34" charset="0"/>
                        </a:rPr>
                        <a:t>S.No</a:t>
                      </a:r>
                      <a:r>
                        <a:rPr lang="en-US" sz="1400" b="1" dirty="0" smtClean="0">
                          <a:latin typeface="Arial" pitchFamily="34" charset="0"/>
                          <a:cs typeface="Arial" pitchFamily="34" charset="0"/>
                        </a:rPr>
                        <a:t>. </a:t>
                      </a:r>
                      <a:endParaRPr lang="en-US" sz="1400" b="1" dirty="0">
                        <a:latin typeface="Arial" pitchFamily="34" charset="0"/>
                        <a:cs typeface="Arial" pitchFamily="34" charset="0"/>
                      </a:endParaRPr>
                    </a:p>
                  </a:txBody>
                  <a:tcPr anchor="ctr"/>
                </a:tc>
                <a:tc>
                  <a:txBody>
                    <a:bodyPr/>
                    <a:lstStyle/>
                    <a:p>
                      <a:pPr algn="ctr"/>
                      <a:r>
                        <a:rPr lang="en-US" sz="1400" b="1" dirty="0" smtClean="0">
                          <a:latin typeface="Arial" pitchFamily="34" charset="0"/>
                          <a:cs typeface="Arial" pitchFamily="34" charset="0"/>
                        </a:rPr>
                        <a:t>TARGETS</a:t>
                      </a:r>
                      <a:r>
                        <a:rPr lang="en-US" sz="1400" b="1" baseline="0" dirty="0" smtClean="0">
                          <a:latin typeface="Arial" pitchFamily="34" charset="0"/>
                          <a:cs typeface="Arial" pitchFamily="34" charset="0"/>
                        </a:rPr>
                        <a:t> </a:t>
                      </a:r>
                      <a:endParaRPr lang="en-US" sz="1400" b="1" dirty="0">
                        <a:latin typeface="Arial" pitchFamily="34" charset="0"/>
                        <a:cs typeface="Arial" pitchFamily="34" charset="0"/>
                      </a:endParaRPr>
                    </a:p>
                  </a:txBody>
                  <a:tcPr anchor="ctr"/>
                </a:tc>
                <a:tc>
                  <a:txBody>
                    <a:bodyPr/>
                    <a:lstStyle/>
                    <a:p>
                      <a:pPr algn="ctr"/>
                      <a:r>
                        <a:rPr lang="en-US" sz="1400" b="1" dirty="0" smtClean="0">
                          <a:latin typeface="Arial" pitchFamily="34" charset="0"/>
                          <a:cs typeface="Arial" pitchFamily="34" charset="0"/>
                        </a:rPr>
                        <a:t>ACHIEVEMENTS </a:t>
                      </a:r>
                      <a:endParaRPr lang="en-US" sz="1400" b="1" dirty="0">
                        <a:latin typeface="Arial" pitchFamily="34" charset="0"/>
                        <a:cs typeface="Arial" pitchFamily="34" charset="0"/>
                      </a:endParaRPr>
                    </a:p>
                  </a:txBody>
                  <a:tcPr anchor="ctr"/>
                </a:tc>
              </a:tr>
              <a:tr h="576064">
                <a:tc>
                  <a:txBody>
                    <a:bodyPr/>
                    <a:lstStyle/>
                    <a:p>
                      <a:pPr marL="0" indent="0" algn="ctr">
                        <a:buFont typeface="+mj-lt"/>
                        <a:buNone/>
                      </a:pPr>
                      <a:r>
                        <a:rPr lang="en-US" sz="1400" dirty="0" smtClean="0">
                          <a:latin typeface="Arial" pitchFamily="34" charset="0"/>
                          <a:cs typeface="Arial" pitchFamily="34" charset="0"/>
                        </a:rPr>
                        <a:t>1</a:t>
                      </a:r>
                      <a:endParaRPr lang="en-US" sz="1400" dirty="0">
                        <a:latin typeface="Arial" pitchFamily="34" charset="0"/>
                        <a:cs typeface="Arial" pitchFamily="34" charset="0"/>
                      </a:endParaRPr>
                    </a:p>
                  </a:txBody>
                  <a:tcPr anchor="ctr"/>
                </a:tc>
                <a:tc>
                  <a:txBody>
                    <a:bodyPr/>
                    <a:lstStyle/>
                    <a:p>
                      <a:pPr algn="just"/>
                      <a:r>
                        <a:rPr lang="en-US" sz="1400" dirty="0" smtClean="0">
                          <a:latin typeface="Arial" pitchFamily="34" charset="0"/>
                          <a:cs typeface="Arial" pitchFamily="34" charset="0"/>
                        </a:rPr>
                        <a:t>Psycho social care provided to around 2,000 students in </a:t>
                      </a:r>
                      <a:r>
                        <a:rPr lang="en-US" sz="1400" dirty="0" err="1" smtClean="0">
                          <a:latin typeface="Arial" pitchFamily="34" charset="0"/>
                          <a:cs typeface="Arial" pitchFamily="34" charset="0"/>
                        </a:rPr>
                        <a:t>Uttarkashi</a:t>
                      </a:r>
                      <a:r>
                        <a:rPr lang="en-US" sz="1400" dirty="0" smtClean="0">
                          <a:latin typeface="Arial" pitchFamily="34" charset="0"/>
                          <a:cs typeface="Arial" pitchFamily="34" charset="0"/>
                        </a:rPr>
                        <a:t> district. </a:t>
                      </a:r>
                      <a:endParaRPr lang="en-US" sz="1400" dirty="0">
                        <a:latin typeface="Arial" pitchFamily="34" charset="0"/>
                        <a:cs typeface="Arial" pitchFamily="34" charset="0"/>
                      </a:endParaRPr>
                    </a:p>
                  </a:txBody>
                  <a:tcPr anchor="ctr"/>
                </a:tc>
                <a:tc>
                  <a:txBody>
                    <a:bodyPr/>
                    <a:lstStyle/>
                    <a:p>
                      <a:pPr algn="just"/>
                      <a:r>
                        <a:rPr lang="en-US" sz="1400" dirty="0" smtClean="0">
                          <a:latin typeface="Arial" pitchFamily="34" charset="0"/>
                          <a:cs typeface="Arial" pitchFamily="34" charset="0"/>
                        </a:rPr>
                        <a:t>8641 school and non-school children were provided psychosocial care and support. </a:t>
                      </a:r>
                      <a:endParaRPr lang="en-US" sz="1400" dirty="0">
                        <a:latin typeface="Arial" pitchFamily="34" charset="0"/>
                        <a:cs typeface="Arial" pitchFamily="34" charset="0"/>
                      </a:endParaRPr>
                    </a:p>
                  </a:txBody>
                  <a:tcPr anchor="ctr"/>
                </a:tc>
              </a:tr>
              <a:tr h="576064">
                <a:tc>
                  <a:txBody>
                    <a:bodyPr/>
                    <a:lstStyle/>
                    <a:p>
                      <a:pPr marL="0" indent="0" algn="ctr">
                        <a:buFont typeface="+mj-lt"/>
                        <a:buNone/>
                      </a:pPr>
                      <a:r>
                        <a:rPr lang="en-US" sz="1400" dirty="0" smtClean="0">
                          <a:latin typeface="Arial" pitchFamily="34" charset="0"/>
                          <a:cs typeface="Arial" pitchFamily="34" charset="0"/>
                        </a:rPr>
                        <a:t>2</a:t>
                      </a:r>
                      <a:endParaRPr lang="en-US" sz="1400" dirty="0">
                        <a:latin typeface="Arial" pitchFamily="34" charset="0"/>
                        <a:cs typeface="Arial" pitchFamily="34" charset="0"/>
                      </a:endParaRPr>
                    </a:p>
                  </a:txBody>
                  <a:tcPr anchor="ctr"/>
                </a:tc>
                <a:tc>
                  <a:txBody>
                    <a:bodyPr/>
                    <a:lstStyle/>
                    <a:p>
                      <a:pPr algn="just"/>
                      <a:r>
                        <a:rPr lang="en-US" sz="1400" dirty="0" smtClean="0">
                          <a:latin typeface="Arial" pitchFamily="34" charset="0"/>
                          <a:cs typeface="Arial" pitchFamily="34" charset="0"/>
                        </a:rPr>
                        <a:t>2000 children get school kits to resume education and refreshment. </a:t>
                      </a:r>
                      <a:endParaRPr lang="en-US" sz="1400" dirty="0">
                        <a:latin typeface="Arial" pitchFamily="34" charset="0"/>
                        <a:cs typeface="Arial" pitchFamily="34" charset="0"/>
                      </a:endParaRPr>
                    </a:p>
                  </a:txBody>
                  <a:tcPr anchor="ctr"/>
                </a:tc>
                <a:tc>
                  <a:txBody>
                    <a:bodyPr/>
                    <a:lstStyle/>
                    <a:p>
                      <a:pPr algn="just"/>
                      <a:r>
                        <a:rPr lang="en-US" sz="1400" dirty="0" smtClean="0">
                          <a:latin typeface="Arial" pitchFamily="34" charset="0"/>
                          <a:cs typeface="Arial" pitchFamily="34" charset="0"/>
                        </a:rPr>
                        <a:t>2000 school bag kits were distributed to school children.</a:t>
                      </a:r>
                      <a:endParaRPr lang="en-US" sz="1400" dirty="0">
                        <a:latin typeface="Arial" pitchFamily="34" charset="0"/>
                        <a:cs typeface="Arial" pitchFamily="34" charset="0"/>
                      </a:endParaRPr>
                    </a:p>
                  </a:txBody>
                  <a:tcPr anchor="ctr"/>
                </a:tc>
              </a:tr>
              <a:tr h="1063352">
                <a:tc>
                  <a:txBody>
                    <a:bodyPr/>
                    <a:lstStyle/>
                    <a:p>
                      <a:pPr marL="0" indent="0" algn="ctr">
                        <a:buFont typeface="+mj-lt"/>
                        <a:buNone/>
                      </a:pPr>
                      <a:r>
                        <a:rPr lang="en-US" sz="1400" dirty="0" smtClean="0">
                          <a:latin typeface="Arial" pitchFamily="34" charset="0"/>
                          <a:cs typeface="Arial" pitchFamily="34" charset="0"/>
                        </a:rPr>
                        <a:t>3</a:t>
                      </a:r>
                      <a:endParaRPr lang="en-US" sz="1400" dirty="0">
                        <a:latin typeface="Arial" pitchFamily="34" charset="0"/>
                        <a:cs typeface="Arial" pitchFamily="34" charset="0"/>
                      </a:endParaRPr>
                    </a:p>
                  </a:txBody>
                  <a:tcPr anchor="ctr"/>
                </a:tc>
                <a:tc>
                  <a:txBody>
                    <a:bodyPr/>
                    <a:lstStyle/>
                    <a:p>
                      <a:pPr algn="just"/>
                      <a:r>
                        <a:rPr lang="en-US" sz="1400" dirty="0" smtClean="0">
                          <a:latin typeface="Arial" pitchFamily="34" charset="0"/>
                          <a:cs typeface="Arial" pitchFamily="34" charset="0"/>
                        </a:rPr>
                        <a:t>Above 100 teachers got trained on psycho-social care, disaster response, WASH, recovery and rehabilitation needs, teaching and learning disaster preparedness in schools. </a:t>
                      </a:r>
                      <a:endParaRPr lang="en-US" sz="1400" dirty="0">
                        <a:latin typeface="Arial" pitchFamily="34" charset="0"/>
                        <a:cs typeface="Arial" pitchFamily="34" charset="0"/>
                      </a:endParaRPr>
                    </a:p>
                  </a:txBody>
                  <a:tcPr anchor="ctr"/>
                </a:tc>
                <a:tc>
                  <a:txBody>
                    <a:bodyPr/>
                    <a:lstStyle/>
                    <a:p>
                      <a:pPr marL="285750" indent="-285750" algn="just">
                        <a:buFont typeface="Arial" pitchFamily="34" charset="0"/>
                        <a:buChar char="•"/>
                      </a:pPr>
                      <a:r>
                        <a:rPr lang="en-US" sz="1400" dirty="0" smtClean="0">
                          <a:latin typeface="Arial" pitchFamily="34" charset="0"/>
                          <a:cs typeface="Arial" pitchFamily="34" charset="0"/>
                        </a:rPr>
                        <a:t>200 educated youths were trained in psychosocial care </a:t>
                      </a:r>
                      <a:r>
                        <a:rPr lang="en-US" sz="1400" dirty="0" err="1" smtClean="0">
                          <a:latin typeface="Arial" pitchFamily="34" charset="0"/>
                          <a:cs typeface="Arial" pitchFamily="34" charset="0"/>
                        </a:rPr>
                        <a:t>programme</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Umang</a:t>
                      </a:r>
                      <a:r>
                        <a:rPr lang="en-US" sz="1400" dirty="0" smtClean="0">
                          <a:latin typeface="Arial" pitchFamily="34" charset="0"/>
                          <a:cs typeface="Arial" pitchFamily="34" charset="0"/>
                        </a:rPr>
                        <a:t>’ as teachers to help in restore education in the district. </a:t>
                      </a:r>
                    </a:p>
                    <a:p>
                      <a:pPr marL="285750" indent="-285750" algn="just">
                        <a:buFont typeface="Arial" pitchFamily="34" charset="0"/>
                        <a:buChar char="•"/>
                      </a:pPr>
                      <a:r>
                        <a:rPr lang="en-US" sz="1400" dirty="0" smtClean="0">
                          <a:latin typeface="Arial" pitchFamily="34" charset="0"/>
                          <a:cs typeface="Arial" pitchFamily="34" charset="0"/>
                        </a:rPr>
                        <a:t>423 teachers were </a:t>
                      </a:r>
                      <a:r>
                        <a:rPr lang="en-US" sz="1400" smtClean="0">
                          <a:latin typeface="Arial" pitchFamily="34" charset="0"/>
                          <a:cs typeface="Arial" pitchFamily="34" charset="0"/>
                        </a:rPr>
                        <a:t>trained in psycho-social </a:t>
                      </a:r>
                      <a:r>
                        <a:rPr lang="en-US" sz="1400" dirty="0" smtClean="0">
                          <a:latin typeface="Arial" pitchFamily="34" charset="0"/>
                          <a:cs typeface="Arial" pitchFamily="34" charset="0"/>
                        </a:rPr>
                        <a:t>care and support and DRR preparedness in schools. </a:t>
                      </a:r>
                    </a:p>
                  </a:txBody>
                  <a:tcPr anchor="ctr"/>
                </a:tc>
              </a:tr>
              <a:tr h="503272">
                <a:tc>
                  <a:txBody>
                    <a:bodyPr/>
                    <a:lstStyle/>
                    <a:p>
                      <a:pPr marL="0" indent="0" algn="ctr">
                        <a:buFont typeface="+mj-lt"/>
                        <a:buNone/>
                      </a:pPr>
                      <a:r>
                        <a:rPr lang="en-US" sz="1400" dirty="0" smtClean="0">
                          <a:latin typeface="Arial" pitchFamily="34" charset="0"/>
                          <a:cs typeface="Arial" pitchFamily="34" charset="0"/>
                        </a:rPr>
                        <a:t>4</a:t>
                      </a:r>
                      <a:endParaRPr lang="en-US" sz="1400" dirty="0">
                        <a:latin typeface="Arial" pitchFamily="34" charset="0"/>
                        <a:cs typeface="Arial" pitchFamily="34" charset="0"/>
                      </a:endParaRPr>
                    </a:p>
                  </a:txBody>
                  <a:tcPr anchor="ctr"/>
                </a:tc>
                <a:tc>
                  <a:txBody>
                    <a:bodyPr/>
                    <a:lstStyle/>
                    <a:p>
                      <a:pPr algn="just"/>
                      <a:r>
                        <a:rPr lang="en-US" sz="1400" dirty="0" smtClean="0">
                          <a:latin typeface="Arial" pitchFamily="34" charset="0"/>
                          <a:cs typeface="Arial" pitchFamily="34" charset="0"/>
                        </a:rPr>
                        <a:t>More than 5,000 students addressed. </a:t>
                      </a:r>
                      <a:endParaRPr lang="en-US" sz="1400" dirty="0">
                        <a:latin typeface="Arial" pitchFamily="34" charset="0"/>
                        <a:cs typeface="Arial" pitchFamily="34" charset="0"/>
                      </a:endParaRPr>
                    </a:p>
                  </a:txBody>
                  <a:tcPr anchor="ctr"/>
                </a:tc>
                <a:tc>
                  <a:txBody>
                    <a:bodyPr/>
                    <a:lstStyle/>
                    <a:p>
                      <a:pPr algn="just"/>
                      <a:r>
                        <a:rPr lang="en-US" sz="1400" dirty="0" smtClean="0">
                          <a:latin typeface="Arial" pitchFamily="34" charset="0"/>
                          <a:cs typeface="Arial" pitchFamily="34" charset="0"/>
                        </a:rPr>
                        <a:t>More than 7,000 students have gained knowledge of DRR, CC, SMD and WASH.</a:t>
                      </a:r>
                      <a:endParaRPr lang="en-US" sz="1400" dirty="0">
                        <a:latin typeface="Arial" pitchFamily="34" charset="0"/>
                        <a:cs typeface="Arial" pitchFamily="34" charset="0"/>
                      </a:endParaRPr>
                    </a:p>
                  </a:txBody>
                  <a:tcPr anchor="ctr"/>
                </a:tc>
              </a:tr>
              <a:tr h="1641296">
                <a:tc>
                  <a:txBody>
                    <a:bodyPr/>
                    <a:lstStyle/>
                    <a:p>
                      <a:pPr marL="0" indent="0" algn="ctr">
                        <a:buFont typeface="+mj-lt"/>
                        <a:buNone/>
                      </a:pPr>
                      <a:r>
                        <a:rPr lang="en-US" sz="1400" dirty="0" smtClean="0">
                          <a:latin typeface="Arial" pitchFamily="34" charset="0"/>
                          <a:cs typeface="Arial" pitchFamily="34" charset="0"/>
                        </a:rPr>
                        <a:t>5</a:t>
                      </a:r>
                      <a:endParaRPr lang="en-US" sz="1400" dirty="0">
                        <a:latin typeface="Arial" pitchFamily="34" charset="0"/>
                        <a:cs typeface="Arial" pitchFamily="34" charset="0"/>
                      </a:endParaRPr>
                    </a:p>
                  </a:txBody>
                  <a:tcPr anchor="ctr"/>
                </a:tc>
                <a:tc>
                  <a:txBody>
                    <a:bodyPr/>
                    <a:lstStyle/>
                    <a:p>
                      <a:pPr algn="just"/>
                      <a:r>
                        <a:rPr lang="en-US" sz="1400" dirty="0" smtClean="0">
                          <a:latin typeface="Arial" pitchFamily="34" charset="0"/>
                          <a:cs typeface="Arial" pitchFamily="34" charset="0"/>
                        </a:rPr>
                        <a:t>More than 10,000 population of 15 villages addressed for awareness on sustainable mountain development. </a:t>
                      </a:r>
                      <a:endParaRPr lang="en-US" sz="1400" dirty="0">
                        <a:latin typeface="Arial" pitchFamily="34" charset="0"/>
                        <a:cs typeface="Arial" pitchFamily="34" charset="0"/>
                      </a:endParaRPr>
                    </a:p>
                  </a:txBody>
                  <a:tcPr anchor="ctr"/>
                </a:tc>
                <a:tc>
                  <a:txBody>
                    <a:bodyPr/>
                    <a:lstStyle/>
                    <a:p>
                      <a:pPr algn="just"/>
                      <a:r>
                        <a:rPr lang="en-US" sz="1400" dirty="0" smtClean="0">
                          <a:latin typeface="Arial" pitchFamily="34" charset="0"/>
                          <a:cs typeface="Arial" pitchFamily="34" charset="0"/>
                        </a:rPr>
                        <a:t>More than 6,000 populations of 15 villages are aware of DRR, CC, SMD and WASH. The target was set based on an estimation of 700 average population in each village. Also it was decided that DRR awareness will be conducted in all the 15 villages but other </a:t>
                      </a:r>
                      <a:r>
                        <a:rPr lang="en-US" sz="1400" dirty="0" err="1" smtClean="0">
                          <a:latin typeface="Arial" pitchFamily="34" charset="0"/>
                          <a:cs typeface="Arial" pitchFamily="34" charset="0"/>
                        </a:rPr>
                        <a:t>programme</a:t>
                      </a:r>
                      <a:r>
                        <a:rPr lang="en-US" sz="1400" dirty="0" smtClean="0">
                          <a:latin typeface="Arial" pitchFamily="34" charset="0"/>
                          <a:cs typeface="Arial" pitchFamily="34" charset="0"/>
                        </a:rPr>
                        <a:t> would concentrate on a cluster of 5 villages in </a:t>
                      </a:r>
                      <a:r>
                        <a:rPr lang="en-US" sz="1400" dirty="0" err="1" smtClean="0">
                          <a:latin typeface="Arial" pitchFamily="34" charset="0"/>
                          <a:cs typeface="Arial" pitchFamily="34" charset="0"/>
                        </a:rPr>
                        <a:t>Mustiksaur</a:t>
                      </a:r>
                      <a:r>
                        <a:rPr lang="en-US" sz="1400" dirty="0" smtClean="0">
                          <a:latin typeface="Arial" pitchFamily="34" charset="0"/>
                          <a:cs typeface="Arial" pitchFamily="34" charset="0"/>
                        </a:rPr>
                        <a:t> cluster, </a:t>
                      </a:r>
                      <a:r>
                        <a:rPr lang="en-US" sz="1400" dirty="0" err="1" smtClean="0">
                          <a:latin typeface="Arial" pitchFamily="34" charset="0"/>
                          <a:cs typeface="Arial" pitchFamily="34" charset="0"/>
                        </a:rPr>
                        <a:t>Bhatwari</a:t>
                      </a:r>
                      <a:r>
                        <a:rPr lang="en-US" sz="1400" dirty="0" smtClean="0">
                          <a:latin typeface="Arial" pitchFamily="34" charset="0"/>
                          <a:cs typeface="Arial" pitchFamily="34" charset="0"/>
                        </a:rPr>
                        <a:t> block.</a:t>
                      </a:r>
                      <a:endParaRPr lang="en-US" sz="1400" dirty="0">
                        <a:latin typeface="Arial" pitchFamily="34" charset="0"/>
                        <a:cs typeface="Arial" pitchFamily="34" charset="0"/>
                      </a:endParaRPr>
                    </a:p>
                  </a:txBody>
                  <a:tcPr anchor="ctr"/>
                </a:tc>
              </a:tr>
              <a:tr h="1139120">
                <a:tc>
                  <a:txBody>
                    <a:bodyPr/>
                    <a:lstStyle/>
                    <a:p>
                      <a:pPr marL="0" indent="0" algn="ctr">
                        <a:buFont typeface="+mj-lt"/>
                        <a:buNone/>
                      </a:pPr>
                      <a:r>
                        <a:rPr lang="en-US" sz="1400" dirty="0" smtClean="0">
                          <a:latin typeface="Arial" pitchFamily="34" charset="0"/>
                          <a:cs typeface="Arial" pitchFamily="34" charset="0"/>
                        </a:rPr>
                        <a:t>6</a:t>
                      </a:r>
                      <a:endParaRPr lang="en-US" sz="1400" dirty="0">
                        <a:latin typeface="Arial" pitchFamily="34" charset="0"/>
                        <a:cs typeface="Arial" pitchFamily="34" charset="0"/>
                      </a:endParaRPr>
                    </a:p>
                  </a:txBody>
                  <a:tcPr anchor="ctr"/>
                </a:tc>
                <a:tc>
                  <a:txBody>
                    <a:bodyPr/>
                    <a:lstStyle/>
                    <a:p>
                      <a:pPr algn="just"/>
                      <a:r>
                        <a:rPr lang="en-US" sz="1400" dirty="0" smtClean="0">
                          <a:latin typeface="Arial" pitchFamily="34" charset="0"/>
                          <a:cs typeface="Arial" pitchFamily="34" charset="0"/>
                        </a:rPr>
                        <a:t>More than 100 teachers trained. </a:t>
                      </a:r>
                    </a:p>
                    <a:p>
                      <a:pPr algn="just"/>
                      <a:endParaRPr lang="en-US" sz="1400" dirty="0">
                        <a:latin typeface="Arial" pitchFamily="34" charset="0"/>
                        <a:cs typeface="Arial" pitchFamily="34" charset="0"/>
                      </a:endParaRPr>
                    </a:p>
                  </a:txBody>
                  <a:tcPr anchor="ctr"/>
                </a:tc>
                <a:tc>
                  <a:txBody>
                    <a:bodyPr/>
                    <a:lstStyle/>
                    <a:p>
                      <a:pPr marL="285750" indent="-285750" algn="just">
                        <a:buFont typeface="Arial" pitchFamily="34" charset="0"/>
                        <a:buChar char="•"/>
                      </a:pPr>
                      <a:r>
                        <a:rPr lang="en-US" sz="1400" dirty="0" smtClean="0">
                          <a:latin typeface="Arial" pitchFamily="34" charset="0"/>
                          <a:cs typeface="Arial" pitchFamily="34" charset="0"/>
                        </a:rPr>
                        <a:t>104 teachers including officials from Education department were trained on disaster preparedness and mainstreaming DRR into school curriculum. </a:t>
                      </a:r>
                    </a:p>
                    <a:p>
                      <a:pPr marL="285750" indent="-285750" algn="just">
                        <a:buFont typeface="Arial" pitchFamily="34" charset="0"/>
                        <a:buChar char="•"/>
                      </a:pPr>
                      <a:r>
                        <a:rPr lang="en-US" sz="1400" dirty="0" smtClean="0">
                          <a:latin typeface="Arial" pitchFamily="34" charset="0"/>
                          <a:cs typeface="Arial" pitchFamily="34" charset="0"/>
                        </a:rPr>
                        <a:t>300 teachers were trained in disaster preparedness and school safety through DRR school </a:t>
                      </a:r>
                      <a:r>
                        <a:rPr lang="en-US" sz="1400" dirty="0" err="1" smtClean="0">
                          <a:latin typeface="Arial" pitchFamily="34" charset="0"/>
                          <a:cs typeface="Arial" pitchFamily="34" charset="0"/>
                        </a:rPr>
                        <a:t>programmes</a:t>
                      </a:r>
                      <a:r>
                        <a:rPr lang="en-US" sz="1400" dirty="0" smtClean="0">
                          <a:latin typeface="Arial" pitchFamily="34" charset="0"/>
                          <a:cs typeface="Arial" pitchFamily="34" charset="0"/>
                        </a:rPr>
                        <a:t>. </a:t>
                      </a:r>
                    </a:p>
                  </a:txBody>
                  <a:tcPr anchor="ctr"/>
                </a:tc>
              </a:tr>
            </a:tbl>
          </a:graphicData>
        </a:graphic>
      </p:graphicFrame>
    </p:spTree>
    <p:extLst>
      <p:ext uri="{BB962C8B-B14F-4D97-AF65-F5344CB8AC3E}">
        <p14:creationId xmlns="" xmlns:p14="http://schemas.microsoft.com/office/powerpoint/2010/main" val="2199989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858807765"/>
              </p:ext>
            </p:extLst>
          </p:nvPr>
        </p:nvGraphicFramePr>
        <p:xfrm>
          <a:off x="0" y="188639"/>
          <a:ext cx="9144000" cy="6336705"/>
        </p:xfrm>
        <a:graphic>
          <a:graphicData uri="http://schemas.openxmlformats.org/drawingml/2006/table">
            <a:tbl>
              <a:tblPr firstRow="1" bandRow="1">
                <a:tableStyleId>{5940675A-B579-460E-94D1-54222C63F5DA}</a:tableStyleId>
              </a:tblPr>
              <a:tblGrid>
                <a:gridCol w="755576"/>
                <a:gridCol w="4104456"/>
                <a:gridCol w="4283968"/>
              </a:tblGrid>
              <a:tr h="676649">
                <a:tc>
                  <a:txBody>
                    <a:bodyPr/>
                    <a:lstStyle/>
                    <a:p>
                      <a:pPr algn="ctr"/>
                      <a:r>
                        <a:rPr lang="en-US" sz="1400" b="1" dirty="0" err="1" smtClean="0">
                          <a:latin typeface="Arial" pitchFamily="34" charset="0"/>
                          <a:cs typeface="Arial" pitchFamily="34" charset="0"/>
                        </a:rPr>
                        <a:t>S.No</a:t>
                      </a:r>
                      <a:r>
                        <a:rPr lang="en-US" sz="1400" b="1" dirty="0" smtClean="0">
                          <a:latin typeface="Arial" pitchFamily="34" charset="0"/>
                          <a:cs typeface="Arial" pitchFamily="34" charset="0"/>
                        </a:rPr>
                        <a:t>.</a:t>
                      </a:r>
                      <a:r>
                        <a:rPr lang="en-US" sz="1400" b="1" baseline="0" dirty="0" smtClean="0">
                          <a:latin typeface="Arial" pitchFamily="34" charset="0"/>
                          <a:cs typeface="Arial" pitchFamily="34" charset="0"/>
                        </a:rPr>
                        <a:t> </a:t>
                      </a:r>
                      <a:endParaRPr lang="en-US" sz="1400" b="1" dirty="0">
                        <a:latin typeface="Arial" pitchFamily="34" charset="0"/>
                        <a:cs typeface="Arial" pitchFamily="34" charset="0"/>
                      </a:endParaRPr>
                    </a:p>
                  </a:txBody>
                  <a:tcPr anchor="ctr"/>
                </a:tc>
                <a:tc>
                  <a:txBody>
                    <a:bodyPr/>
                    <a:lstStyle/>
                    <a:p>
                      <a:pPr algn="ctr"/>
                      <a:r>
                        <a:rPr lang="en-US" sz="1400" b="1" dirty="0" smtClean="0">
                          <a:latin typeface="Arial" pitchFamily="34" charset="0"/>
                          <a:cs typeface="Arial" pitchFamily="34" charset="0"/>
                        </a:rPr>
                        <a:t>TARGETS</a:t>
                      </a:r>
                      <a:endParaRPr lang="en-US" sz="1400" b="1" dirty="0">
                        <a:latin typeface="Arial" pitchFamily="34" charset="0"/>
                        <a:cs typeface="Arial" pitchFamily="34" charset="0"/>
                      </a:endParaRPr>
                    </a:p>
                  </a:txBody>
                  <a:tcPr anchor="ctr"/>
                </a:tc>
                <a:tc>
                  <a:txBody>
                    <a:bodyPr/>
                    <a:lstStyle/>
                    <a:p>
                      <a:pPr algn="ctr"/>
                      <a:r>
                        <a:rPr lang="en-US" sz="1400" b="1" dirty="0" smtClean="0">
                          <a:latin typeface="Arial" pitchFamily="34" charset="0"/>
                          <a:cs typeface="Arial" pitchFamily="34" charset="0"/>
                        </a:rPr>
                        <a:t>ACHIEVEMENTS</a:t>
                      </a:r>
                      <a:r>
                        <a:rPr lang="en-US" sz="1400" b="1" baseline="0" dirty="0" smtClean="0">
                          <a:latin typeface="Arial" pitchFamily="34" charset="0"/>
                          <a:cs typeface="Arial" pitchFamily="34" charset="0"/>
                        </a:rPr>
                        <a:t> </a:t>
                      </a:r>
                      <a:endParaRPr lang="en-US" sz="1400" b="1" dirty="0">
                        <a:latin typeface="Arial" pitchFamily="34" charset="0"/>
                        <a:cs typeface="Arial" pitchFamily="34" charset="0"/>
                      </a:endParaRPr>
                    </a:p>
                  </a:txBody>
                  <a:tcPr anchor="ctr"/>
                </a:tc>
              </a:tr>
              <a:tr h="676649">
                <a:tc>
                  <a:txBody>
                    <a:bodyPr/>
                    <a:lstStyle/>
                    <a:p>
                      <a:pPr algn="ctr"/>
                      <a:r>
                        <a:rPr lang="en-US" sz="1400" dirty="0" smtClean="0">
                          <a:latin typeface="Arial" pitchFamily="34" charset="0"/>
                          <a:cs typeface="Arial" pitchFamily="34" charset="0"/>
                        </a:rPr>
                        <a:t>7</a:t>
                      </a:r>
                      <a:endParaRPr lang="en-US" sz="1400" dirty="0">
                        <a:latin typeface="Arial" pitchFamily="34" charset="0"/>
                        <a:cs typeface="Arial" pitchFamily="34" charset="0"/>
                      </a:endParaRPr>
                    </a:p>
                  </a:txBody>
                  <a:tcPr anchor="ctr"/>
                </a:tc>
                <a:tc>
                  <a:txBody>
                    <a:bodyPr/>
                    <a:lstStyle/>
                    <a:p>
                      <a:pPr algn="just"/>
                      <a:r>
                        <a:rPr lang="en-US" sz="1400" dirty="0" smtClean="0">
                          <a:latin typeface="Arial" pitchFamily="34" charset="0"/>
                          <a:cs typeface="Arial" pitchFamily="34" charset="0"/>
                        </a:rPr>
                        <a:t>At least 50 schools will have their ‘School Disaster Management Plan’ developed.</a:t>
                      </a:r>
                      <a:endParaRPr lang="en-US" sz="1400" dirty="0">
                        <a:latin typeface="Arial" pitchFamily="34" charset="0"/>
                        <a:cs typeface="Arial" pitchFamily="34" charset="0"/>
                      </a:endParaRPr>
                    </a:p>
                  </a:txBody>
                  <a:tcPr anchor="ctr"/>
                </a:tc>
                <a:tc>
                  <a:txBody>
                    <a:bodyPr/>
                    <a:lstStyle/>
                    <a:p>
                      <a:pPr algn="just"/>
                      <a:r>
                        <a:rPr lang="en-US" sz="1400" dirty="0" smtClean="0">
                          <a:latin typeface="Arial" pitchFamily="34" charset="0"/>
                          <a:cs typeface="Arial" pitchFamily="34" charset="0"/>
                        </a:rPr>
                        <a:t>50 School Disaster Management Plans (SDMPs) prepared by school students and teachers.</a:t>
                      </a:r>
                      <a:endParaRPr lang="en-US" sz="1400" dirty="0">
                        <a:latin typeface="Arial" pitchFamily="34" charset="0"/>
                        <a:cs typeface="Arial" pitchFamily="34" charset="0"/>
                      </a:endParaRPr>
                    </a:p>
                  </a:txBody>
                  <a:tcPr anchor="ctr"/>
                </a:tc>
              </a:tr>
              <a:tr h="676649">
                <a:tc>
                  <a:txBody>
                    <a:bodyPr/>
                    <a:lstStyle/>
                    <a:p>
                      <a:pPr algn="ctr"/>
                      <a:r>
                        <a:rPr lang="en-US" sz="1400" dirty="0" smtClean="0">
                          <a:latin typeface="Arial" pitchFamily="34" charset="0"/>
                          <a:cs typeface="Arial" pitchFamily="34" charset="0"/>
                        </a:rPr>
                        <a:t>8</a:t>
                      </a:r>
                      <a:endParaRPr lang="en-US" sz="1400" dirty="0">
                        <a:latin typeface="Arial" pitchFamily="34" charset="0"/>
                        <a:cs typeface="Arial" pitchFamily="34" charset="0"/>
                      </a:endParaRPr>
                    </a:p>
                  </a:txBody>
                  <a:tcPr anchor="ctr"/>
                </a:tc>
                <a:tc>
                  <a:txBody>
                    <a:bodyPr/>
                    <a:lstStyle/>
                    <a:p>
                      <a:pPr algn="just"/>
                      <a:r>
                        <a:rPr lang="en-US" sz="1400" dirty="0" smtClean="0">
                          <a:latin typeface="Arial" pitchFamily="34" charset="0"/>
                          <a:cs typeface="Arial" pitchFamily="34" charset="0"/>
                        </a:rPr>
                        <a:t>At least 5 villages will have ‘Village Contingency Plan’ of their villages. </a:t>
                      </a:r>
                      <a:endParaRPr lang="en-US" sz="1400" dirty="0">
                        <a:latin typeface="Arial" pitchFamily="34" charset="0"/>
                        <a:cs typeface="Arial" pitchFamily="34" charset="0"/>
                      </a:endParaRPr>
                    </a:p>
                  </a:txBody>
                  <a:tcPr anchor="ctr"/>
                </a:tc>
                <a:tc>
                  <a:txBody>
                    <a:bodyPr/>
                    <a:lstStyle/>
                    <a:p>
                      <a:pPr algn="just"/>
                      <a:r>
                        <a:rPr lang="en-US" sz="1400" dirty="0" smtClean="0">
                          <a:latin typeface="Arial" pitchFamily="34" charset="0"/>
                          <a:cs typeface="Arial" pitchFamily="34" charset="0"/>
                        </a:rPr>
                        <a:t>5 Village Contingency Plans (VCPs) prepared by village community itself.</a:t>
                      </a:r>
                      <a:endParaRPr lang="en-US" sz="1400" dirty="0">
                        <a:latin typeface="Arial" pitchFamily="34" charset="0"/>
                        <a:cs typeface="Arial" pitchFamily="34" charset="0"/>
                      </a:endParaRPr>
                    </a:p>
                  </a:txBody>
                  <a:tcPr anchor="ctr"/>
                </a:tc>
              </a:tr>
              <a:tr h="4306758">
                <a:tc>
                  <a:txBody>
                    <a:bodyPr/>
                    <a:lstStyle/>
                    <a:p>
                      <a:pPr algn="ctr"/>
                      <a:r>
                        <a:rPr lang="en-US" sz="1400" dirty="0" smtClean="0">
                          <a:latin typeface="Arial" pitchFamily="34" charset="0"/>
                          <a:cs typeface="Arial" pitchFamily="34" charset="0"/>
                        </a:rPr>
                        <a:t>9 </a:t>
                      </a:r>
                      <a:endParaRPr lang="en-US" sz="1400" dirty="0">
                        <a:latin typeface="Arial" pitchFamily="34" charset="0"/>
                        <a:cs typeface="Arial" pitchFamily="34" charset="0"/>
                      </a:endParaRPr>
                    </a:p>
                  </a:txBody>
                  <a:tcPr anchor="ctr"/>
                </a:tc>
                <a:tc>
                  <a:txBody>
                    <a:bodyPr/>
                    <a:lstStyle/>
                    <a:p>
                      <a:pPr algn="just"/>
                      <a:r>
                        <a:rPr lang="en-US" sz="1400" dirty="0" smtClean="0">
                          <a:latin typeface="Arial" pitchFamily="34" charset="0"/>
                          <a:cs typeface="Arial" pitchFamily="34" charset="0"/>
                        </a:rPr>
                        <a:t>Personnel of concerned Government Departments oriented to include CEE-JSW </a:t>
                      </a:r>
                      <a:r>
                        <a:rPr lang="en-US" sz="1400" dirty="0" err="1" smtClean="0">
                          <a:latin typeface="Arial" pitchFamily="34" charset="0"/>
                          <a:cs typeface="Arial" pitchFamily="34" charset="0"/>
                        </a:rPr>
                        <a:t>programme</a:t>
                      </a:r>
                      <a:r>
                        <a:rPr lang="en-US" sz="1400" dirty="0" smtClean="0">
                          <a:latin typeface="Arial" pitchFamily="34" charset="0"/>
                          <a:cs typeface="Arial" pitchFamily="34" charset="0"/>
                        </a:rPr>
                        <a:t> in the </a:t>
                      </a:r>
                      <a:r>
                        <a:rPr lang="en-US" sz="1400" dirty="0" err="1" smtClean="0">
                          <a:latin typeface="Arial" pitchFamily="34" charset="0"/>
                          <a:cs typeface="Arial" pitchFamily="34" charset="0"/>
                        </a:rPr>
                        <a:t>programme</a:t>
                      </a:r>
                      <a:r>
                        <a:rPr lang="en-US" sz="1400" dirty="0" smtClean="0">
                          <a:latin typeface="Arial" pitchFamily="34" charset="0"/>
                          <a:cs typeface="Arial" pitchFamily="34" charset="0"/>
                        </a:rPr>
                        <a:t> of their Department, to make use of and sustain it.</a:t>
                      </a:r>
                      <a:endParaRPr lang="en-US" sz="1400" dirty="0">
                        <a:latin typeface="Arial" pitchFamily="34" charset="0"/>
                        <a:cs typeface="Arial" pitchFamily="34" charset="0"/>
                      </a:endParaRPr>
                    </a:p>
                  </a:txBody>
                  <a:tcPr anchor="ctr"/>
                </a:tc>
                <a:tc>
                  <a:txBody>
                    <a:bodyPr/>
                    <a:lstStyle/>
                    <a:p>
                      <a:pPr marL="285750" indent="-285750" algn="just">
                        <a:buFont typeface="Arial" pitchFamily="34" charset="0"/>
                        <a:buChar char="•"/>
                      </a:pPr>
                      <a:r>
                        <a:rPr lang="en-US" sz="1400" dirty="0" smtClean="0">
                          <a:latin typeface="Arial" pitchFamily="34" charset="0"/>
                          <a:cs typeface="Arial" pitchFamily="34" charset="0"/>
                        </a:rPr>
                        <a:t>Personnel of concerned Government Departments such as Education Department, District Disaster Management Authority, </a:t>
                      </a:r>
                      <a:r>
                        <a:rPr lang="en-US" sz="1400" dirty="0" err="1" smtClean="0">
                          <a:latin typeface="Arial" pitchFamily="34" charset="0"/>
                          <a:cs typeface="Arial" pitchFamily="34" charset="0"/>
                        </a:rPr>
                        <a:t>Frorest</a:t>
                      </a:r>
                      <a:r>
                        <a:rPr lang="en-US" sz="1400" dirty="0" smtClean="0">
                          <a:latin typeface="Arial" pitchFamily="34" charset="0"/>
                          <a:cs typeface="Arial" pitchFamily="34" charset="0"/>
                        </a:rPr>
                        <a:t> department etc. were oriented to include CEE-JSW </a:t>
                      </a:r>
                      <a:r>
                        <a:rPr lang="en-US" sz="1400" dirty="0" err="1" smtClean="0">
                          <a:latin typeface="Arial" pitchFamily="34" charset="0"/>
                          <a:cs typeface="Arial" pitchFamily="34" charset="0"/>
                        </a:rPr>
                        <a:t>programme</a:t>
                      </a:r>
                      <a:r>
                        <a:rPr lang="en-US" sz="1400" dirty="0" smtClean="0">
                          <a:latin typeface="Arial" pitchFamily="34" charset="0"/>
                          <a:cs typeface="Arial" pitchFamily="34" charset="0"/>
                        </a:rPr>
                        <a:t> in the </a:t>
                      </a:r>
                      <a:r>
                        <a:rPr lang="en-US" sz="1400" dirty="0" err="1" smtClean="0">
                          <a:latin typeface="Arial" pitchFamily="34" charset="0"/>
                          <a:cs typeface="Arial" pitchFamily="34" charset="0"/>
                        </a:rPr>
                        <a:t>programme</a:t>
                      </a:r>
                      <a:r>
                        <a:rPr lang="en-US" sz="1400" dirty="0" smtClean="0">
                          <a:latin typeface="Arial" pitchFamily="34" charset="0"/>
                          <a:cs typeface="Arial" pitchFamily="34" charset="0"/>
                        </a:rPr>
                        <a:t> of their Department, to make use of and sustain it.</a:t>
                      </a:r>
                    </a:p>
                    <a:p>
                      <a:pPr marL="285750" indent="-285750" algn="just">
                        <a:buFont typeface="Arial" pitchFamily="34" charset="0"/>
                        <a:buChar char="•"/>
                      </a:pPr>
                      <a:r>
                        <a:rPr lang="en-US" sz="1400" dirty="0" smtClean="0">
                          <a:latin typeface="Arial" pitchFamily="34" charset="0"/>
                          <a:cs typeface="Arial" pitchFamily="34" charset="0"/>
                        </a:rPr>
                        <a:t>Collaboration with local </a:t>
                      </a:r>
                      <a:r>
                        <a:rPr lang="en-US" sz="1400" dirty="0" err="1" smtClean="0">
                          <a:latin typeface="Arial" pitchFamily="34" charset="0"/>
                          <a:cs typeface="Arial" pitchFamily="34" charset="0"/>
                        </a:rPr>
                        <a:t>ngos</a:t>
                      </a:r>
                      <a:r>
                        <a:rPr lang="en-US" sz="1400" dirty="0" smtClean="0">
                          <a:latin typeface="Arial" pitchFamily="34" charset="0"/>
                          <a:cs typeface="Arial" pitchFamily="34" charset="0"/>
                        </a:rPr>
                        <a:t> namely, </a:t>
                      </a:r>
                      <a:r>
                        <a:rPr lang="en-US" sz="1400" dirty="0" err="1" smtClean="0">
                          <a:latin typeface="Arial" pitchFamily="34" charset="0"/>
                          <a:cs typeface="Arial" pitchFamily="34" charset="0"/>
                        </a:rPr>
                        <a:t>Azim</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Premji</a:t>
                      </a:r>
                      <a:r>
                        <a:rPr lang="en-US" sz="1400" dirty="0" smtClean="0">
                          <a:latin typeface="Arial" pitchFamily="34" charset="0"/>
                          <a:cs typeface="Arial" pitchFamily="34" charset="0"/>
                        </a:rPr>
                        <a:t> Foundation, Red Cross Society and </a:t>
                      </a:r>
                      <a:r>
                        <a:rPr lang="en-US" sz="1400" dirty="0" err="1" smtClean="0">
                          <a:latin typeface="Arial" pitchFamily="34" charset="0"/>
                          <a:cs typeface="Arial" pitchFamily="34" charset="0"/>
                        </a:rPr>
                        <a:t>Shri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Bhubaneshwari</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Mahila</a:t>
                      </a:r>
                      <a:r>
                        <a:rPr lang="en-US" sz="1400" dirty="0" smtClean="0">
                          <a:latin typeface="Arial" pitchFamily="34" charset="0"/>
                          <a:cs typeface="Arial" pitchFamily="34" charset="0"/>
                        </a:rPr>
                        <a:t> Ashram were established and these were part of </a:t>
                      </a:r>
                      <a:r>
                        <a:rPr lang="en-US" sz="1400" dirty="0" err="1" smtClean="0">
                          <a:latin typeface="Arial" pitchFamily="34" charset="0"/>
                          <a:cs typeface="Arial" pitchFamily="34" charset="0"/>
                        </a:rPr>
                        <a:t>programmes</a:t>
                      </a:r>
                      <a:r>
                        <a:rPr lang="en-US" sz="1400" dirty="0" smtClean="0">
                          <a:latin typeface="Arial" pitchFamily="34" charset="0"/>
                          <a:cs typeface="Arial" pitchFamily="34" charset="0"/>
                        </a:rPr>
                        <a:t> conducted by CEE-JSW. </a:t>
                      </a:r>
                    </a:p>
                    <a:p>
                      <a:pPr marL="285750" indent="-285750" algn="just">
                        <a:buFont typeface="Arial" pitchFamily="34" charset="0"/>
                        <a:buChar char="•"/>
                      </a:pPr>
                      <a:r>
                        <a:rPr lang="en-US" sz="1400" dirty="0" smtClean="0">
                          <a:latin typeface="Arial" pitchFamily="34" charset="0"/>
                          <a:cs typeface="Arial" pitchFamily="34" charset="0"/>
                        </a:rPr>
                        <a:t>The State of </a:t>
                      </a:r>
                      <a:r>
                        <a:rPr lang="en-US" sz="1400" dirty="0" err="1" smtClean="0">
                          <a:latin typeface="Arial" pitchFamily="34" charset="0"/>
                          <a:cs typeface="Arial" pitchFamily="34" charset="0"/>
                        </a:rPr>
                        <a:t>Uttarakhand</a:t>
                      </a:r>
                      <a:r>
                        <a:rPr lang="en-US" sz="1400" dirty="0" smtClean="0">
                          <a:latin typeface="Arial" pitchFamily="34" charset="0"/>
                          <a:cs typeface="Arial" pitchFamily="34" charset="0"/>
                        </a:rPr>
                        <a:t> has made it compulsory for all villages to make their VCP and to schools to make their SDMP. CEE-JSW’s awareness, education </a:t>
                      </a:r>
                      <a:r>
                        <a:rPr lang="en-US" sz="1400" dirty="0" err="1" smtClean="0">
                          <a:latin typeface="Arial" pitchFamily="34" charset="0"/>
                          <a:cs typeface="Arial" pitchFamily="34" charset="0"/>
                        </a:rPr>
                        <a:t>programme</a:t>
                      </a:r>
                      <a:r>
                        <a:rPr lang="en-US" sz="1400" dirty="0" smtClean="0">
                          <a:latin typeface="Arial" pitchFamily="34" charset="0"/>
                          <a:cs typeface="Arial" pitchFamily="34" charset="0"/>
                        </a:rPr>
                        <a:t> has much bearing in triggering this action.</a:t>
                      </a:r>
                    </a:p>
                    <a:p>
                      <a:pPr algn="just"/>
                      <a:endParaRPr lang="en-US" sz="1400" dirty="0">
                        <a:latin typeface="Arial" pitchFamily="34" charset="0"/>
                        <a:cs typeface="Arial" pitchFamily="34" charset="0"/>
                      </a:endParaRPr>
                    </a:p>
                  </a:txBody>
                  <a:tcPr anchor="ctr"/>
                </a:tc>
              </a:tr>
            </a:tbl>
          </a:graphicData>
        </a:graphic>
      </p:graphicFrame>
    </p:spTree>
    <p:extLst>
      <p:ext uri="{BB962C8B-B14F-4D97-AF65-F5344CB8AC3E}">
        <p14:creationId xmlns="" xmlns:p14="http://schemas.microsoft.com/office/powerpoint/2010/main" val="3618130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418058"/>
          </a:xfrm>
        </p:spPr>
        <p:txBody>
          <a:bodyPr>
            <a:normAutofit fontScale="90000"/>
          </a:bodyPr>
          <a:lstStyle/>
          <a:p>
            <a:r>
              <a:rPr lang="en-US" b="1" dirty="0" smtClean="0">
                <a:solidFill>
                  <a:schemeClr val="accent2">
                    <a:lumMod val="50000"/>
                  </a:schemeClr>
                </a:solidFill>
              </a:rPr>
              <a:t>Key Achievements </a:t>
            </a:r>
            <a:endParaRPr lang="en-US" b="1" dirty="0">
              <a:solidFill>
                <a:schemeClr val="accent2">
                  <a:lumMod val="50000"/>
                </a:schemeClr>
              </a:solidFill>
            </a:endParaRPr>
          </a:p>
        </p:txBody>
      </p:sp>
      <p:sp>
        <p:nvSpPr>
          <p:cNvPr id="3" name="Content Placeholder 2"/>
          <p:cNvSpPr>
            <a:spLocks noGrp="1"/>
          </p:cNvSpPr>
          <p:nvPr>
            <p:ph idx="1"/>
          </p:nvPr>
        </p:nvSpPr>
        <p:spPr>
          <a:xfrm>
            <a:off x="395536" y="764704"/>
            <a:ext cx="8229600" cy="5688632"/>
          </a:xfrm>
        </p:spPr>
        <p:txBody>
          <a:bodyPr>
            <a:normAutofit lnSpcReduction="10000"/>
          </a:bodyPr>
          <a:lstStyle/>
          <a:p>
            <a:pPr>
              <a:buFont typeface="Wingdings" pitchFamily="2" charset="2"/>
              <a:buChar char="§"/>
            </a:pPr>
            <a:r>
              <a:rPr lang="en-US" sz="2600" dirty="0" smtClean="0">
                <a:latin typeface="Angsana New" pitchFamily="18" charset="-34"/>
                <a:cs typeface="Angsana New" pitchFamily="18" charset="-34"/>
              </a:rPr>
              <a:t>Increase in the sensitivity of people towards climate change issues. </a:t>
            </a:r>
          </a:p>
          <a:p>
            <a:pPr>
              <a:buFont typeface="Wingdings" pitchFamily="2" charset="2"/>
              <a:buChar char="§"/>
            </a:pPr>
            <a:r>
              <a:rPr lang="en-US" sz="2600" dirty="0" smtClean="0">
                <a:latin typeface="Angsana New" pitchFamily="18" charset="-34"/>
                <a:cs typeface="Angsana New" pitchFamily="18" charset="-34"/>
              </a:rPr>
              <a:t>People are taking actions at local level to address the same. </a:t>
            </a:r>
          </a:p>
          <a:p>
            <a:pPr>
              <a:buFont typeface="Wingdings" pitchFamily="2" charset="2"/>
              <a:buChar char="§"/>
            </a:pPr>
            <a:r>
              <a:rPr lang="en-US" sz="2600" dirty="0" smtClean="0">
                <a:latin typeface="Angsana New" pitchFamily="18" charset="-34"/>
                <a:cs typeface="Angsana New" pitchFamily="18" charset="-34"/>
              </a:rPr>
              <a:t>Communities have realized that reducing hazard risk is a long term process for which successful collaboration is necessary among the community and intervening agency. </a:t>
            </a:r>
          </a:p>
          <a:p>
            <a:pPr>
              <a:buFont typeface="Wingdings" pitchFamily="2" charset="2"/>
              <a:buChar char="§"/>
            </a:pPr>
            <a:r>
              <a:rPr lang="en-US" sz="2600" dirty="0" smtClean="0">
                <a:latin typeface="Angsana New" pitchFamily="18" charset="-34"/>
                <a:cs typeface="Angsana New" pitchFamily="18" charset="-34"/>
              </a:rPr>
              <a:t>VCP preparation and meetings have helped the community to understand local situations and to determine actions to be taken. </a:t>
            </a:r>
          </a:p>
          <a:p>
            <a:pPr>
              <a:buFont typeface="Wingdings" pitchFamily="2" charset="2"/>
              <a:buChar char="§"/>
            </a:pPr>
            <a:r>
              <a:rPr lang="en-US" sz="2600" dirty="0" smtClean="0">
                <a:latin typeface="Angsana New" pitchFamily="18" charset="-34"/>
                <a:cs typeface="Angsana New" pitchFamily="18" charset="-34"/>
              </a:rPr>
              <a:t>15 members from each village can judge how vulnerable the village is to risks and threats posed by climate change effects and natural disasters. They can contribute to the contingency plan and can serve as resource persons  for neighboring village.</a:t>
            </a:r>
          </a:p>
          <a:p>
            <a:pPr>
              <a:buFont typeface="Wingdings" pitchFamily="2" charset="2"/>
              <a:buChar char="§"/>
            </a:pPr>
            <a:r>
              <a:rPr lang="en-US" sz="2600" dirty="0">
                <a:latin typeface="Angsana New" pitchFamily="18" charset="-34"/>
                <a:cs typeface="Angsana New" pitchFamily="18" charset="-34"/>
              </a:rPr>
              <a:t>Students are better prepared for dealing with a hazard that occurs when they are in school and share DRR information with their families.</a:t>
            </a:r>
          </a:p>
          <a:p>
            <a:pPr>
              <a:buFont typeface="Wingdings" pitchFamily="2" charset="2"/>
              <a:buChar char="§"/>
            </a:pPr>
            <a:r>
              <a:rPr lang="en-US" sz="2600" dirty="0">
                <a:latin typeface="Angsana New" pitchFamily="18" charset="-34"/>
                <a:cs typeface="Angsana New" pitchFamily="18" charset="-34"/>
              </a:rPr>
              <a:t>10 teachers and students from each school are equipped in preparation of school disaster management plans. </a:t>
            </a:r>
            <a:endParaRPr lang="en-US" sz="2600" dirty="0" smtClean="0">
              <a:latin typeface="Angsana New" pitchFamily="18" charset="-34"/>
              <a:cs typeface="Angsana New" pitchFamily="18" charset="-34"/>
            </a:endParaRPr>
          </a:p>
          <a:p>
            <a:pPr>
              <a:buFont typeface="Wingdings" pitchFamily="2" charset="2"/>
              <a:buChar char="§"/>
            </a:pPr>
            <a:r>
              <a:rPr lang="en-US" sz="2600" dirty="0">
                <a:latin typeface="Angsana New" pitchFamily="18" charset="-34"/>
                <a:cs typeface="Angsana New" pitchFamily="18" charset="-34"/>
              </a:rPr>
              <a:t>Youth  have found avenues to learn about and practice sustainable livelihoods. </a:t>
            </a:r>
          </a:p>
          <a:p>
            <a:pPr>
              <a:buFont typeface="Wingdings" pitchFamily="2" charset="2"/>
              <a:buChar char="§"/>
            </a:pPr>
            <a:endParaRPr lang="en-US" sz="2600" dirty="0">
              <a:latin typeface="Angsana New" pitchFamily="18" charset="-34"/>
              <a:cs typeface="Angsana New" pitchFamily="18" charset="-34"/>
            </a:endParaRPr>
          </a:p>
          <a:p>
            <a:pPr>
              <a:buFont typeface="Wingdings" pitchFamily="2" charset="2"/>
              <a:buChar char="§"/>
            </a:pPr>
            <a:endParaRPr lang="en-US" sz="2600" dirty="0" smtClean="0">
              <a:latin typeface="Angsana New" pitchFamily="18" charset="-34"/>
              <a:cs typeface="Angsana New" pitchFamily="18" charset="-34"/>
            </a:endParaRPr>
          </a:p>
          <a:p>
            <a:endParaRPr lang="en-US" sz="2600" dirty="0" smtClean="0">
              <a:latin typeface="Angsana New" pitchFamily="18" charset="-34"/>
              <a:cs typeface="Angsana New" pitchFamily="18" charset="-34"/>
            </a:endParaRPr>
          </a:p>
          <a:p>
            <a:pPr marL="0" indent="0">
              <a:buNone/>
            </a:pPr>
            <a:endParaRPr lang="en-US" sz="2600" dirty="0" smtClean="0">
              <a:latin typeface="Angsana New" pitchFamily="18" charset="-34"/>
              <a:cs typeface="Angsana New" pitchFamily="18" charset="-34"/>
            </a:endParaRPr>
          </a:p>
          <a:p>
            <a:pPr marL="0" indent="0">
              <a:buNone/>
            </a:pPr>
            <a:endParaRPr lang="en-US" sz="2600" dirty="0">
              <a:latin typeface="Angsana New" pitchFamily="18" charset="-34"/>
              <a:cs typeface="Angsana New" pitchFamily="18" charset="-34"/>
            </a:endParaRPr>
          </a:p>
        </p:txBody>
      </p:sp>
    </p:spTree>
    <p:extLst>
      <p:ext uri="{BB962C8B-B14F-4D97-AF65-F5344CB8AC3E}">
        <p14:creationId xmlns="" xmlns:p14="http://schemas.microsoft.com/office/powerpoint/2010/main" val="71196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418058"/>
          </a:xfrm>
        </p:spPr>
        <p:txBody>
          <a:bodyPr>
            <a:normAutofit fontScale="90000"/>
          </a:bodyPr>
          <a:lstStyle/>
          <a:p>
            <a:r>
              <a:rPr lang="en-US" b="1" dirty="0" smtClean="0">
                <a:solidFill>
                  <a:schemeClr val="accent2">
                    <a:lumMod val="75000"/>
                  </a:schemeClr>
                </a:solidFill>
              </a:rPr>
              <a:t>Key Achievements </a:t>
            </a:r>
            <a:endParaRPr lang="en-US" b="1" dirty="0">
              <a:solidFill>
                <a:schemeClr val="accent2">
                  <a:lumMod val="75000"/>
                </a:schemeClr>
              </a:solidFill>
            </a:endParaRPr>
          </a:p>
        </p:txBody>
      </p:sp>
      <p:sp>
        <p:nvSpPr>
          <p:cNvPr id="3" name="Content Placeholder 2"/>
          <p:cNvSpPr>
            <a:spLocks noGrp="1"/>
          </p:cNvSpPr>
          <p:nvPr>
            <p:ph idx="1"/>
          </p:nvPr>
        </p:nvSpPr>
        <p:spPr>
          <a:xfrm>
            <a:off x="395536" y="764704"/>
            <a:ext cx="8229600" cy="5217443"/>
          </a:xfrm>
        </p:spPr>
        <p:txBody>
          <a:bodyPr>
            <a:noAutofit/>
          </a:bodyPr>
          <a:lstStyle/>
          <a:p>
            <a:pPr>
              <a:buFont typeface="Wingdings" pitchFamily="2" charset="2"/>
              <a:buChar char="§"/>
            </a:pPr>
            <a:r>
              <a:rPr lang="en-US" sz="2600" dirty="0" smtClean="0">
                <a:latin typeface="Angsana New" pitchFamily="18" charset="-34"/>
                <a:cs typeface="Angsana New" pitchFamily="18" charset="-34"/>
              </a:rPr>
              <a:t>Women are equipped in administering first aid and can also identify cases requiring psycho-social support and care. </a:t>
            </a:r>
          </a:p>
          <a:p>
            <a:pPr>
              <a:buFont typeface="Wingdings" pitchFamily="2" charset="2"/>
              <a:buChar char="§"/>
            </a:pPr>
            <a:r>
              <a:rPr lang="en-US" sz="2600" dirty="0" smtClean="0">
                <a:latin typeface="Angsana New" pitchFamily="18" charset="-34"/>
                <a:cs typeface="Angsana New" pitchFamily="18" charset="-34"/>
              </a:rPr>
              <a:t>School students have adopted complete and correct hand washing. </a:t>
            </a:r>
          </a:p>
          <a:p>
            <a:pPr>
              <a:buFont typeface="Wingdings" pitchFamily="2" charset="2"/>
              <a:buChar char="§"/>
            </a:pPr>
            <a:r>
              <a:rPr lang="en-US" sz="2600" dirty="0" smtClean="0">
                <a:latin typeface="Angsana New" pitchFamily="18" charset="-34"/>
                <a:cs typeface="Angsana New" pitchFamily="18" charset="-34"/>
              </a:rPr>
              <a:t>School children are acting as messengers and passing the information to their families and friends. </a:t>
            </a:r>
          </a:p>
          <a:p>
            <a:pPr>
              <a:buFont typeface="Wingdings" pitchFamily="2" charset="2"/>
              <a:buChar char="§"/>
            </a:pPr>
            <a:r>
              <a:rPr lang="en-US" sz="2600" dirty="0" smtClean="0">
                <a:latin typeface="Angsana New" pitchFamily="18" charset="-34"/>
                <a:cs typeface="Angsana New" pitchFamily="18" charset="-34"/>
              </a:rPr>
              <a:t>Village have started giving importance to basic hygiene practices.</a:t>
            </a:r>
          </a:p>
          <a:p>
            <a:pPr>
              <a:buFont typeface="Wingdings" pitchFamily="2" charset="2"/>
              <a:buChar char="§"/>
            </a:pPr>
            <a:r>
              <a:rPr lang="en-US" sz="2600" dirty="0">
                <a:latin typeface="Angsana New" pitchFamily="18" charset="-34"/>
                <a:cs typeface="Angsana New" pitchFamily="18" charset="-34"/>
              </a:rPr>
              <a:t>Various IEC material such as DRR booklets, Risk land game, book labels, year planner  have made learning more interesting and increased awareness. </a:t>
            </a:r>
            <a:endParaRPr lang="en-US" sz="2600" dirty="0" smtClean="0">
              <a:latin typeface="Angsana New" pitchFamily="18" charset="-34"/>
              <a:cs typeface="Angsana New" pitchFamily="18" charset="-34"/>
            </a:endParaRPr>
          </a:p>
          <a:p>
            <a:pPr>
              <a:buFont typeface="Wingdings" pitchFamily="2" charset="2"/>
              <a:buChar char="§"/>
            </a:pPr>
            <a:r>
              <a:rPr lang="en-US" sz="2600" dirty="0">
                <a:latin typeface="Angsana New" pitchFamily="18" charset="-34"/>
                <a:cs typeface="Angsana New" pitchFamily="18" charset="-34"/>
              </a:rPr>
              <a:t>Increase in the number of trees especially traditional species. </a:t>
            </a:r>
          </a:p>
          <a:p>
            <a:pPr>
              <a:buFont typeface="Wingdings" pitchFamily="2" charset="2"/>
              <a:buChar char="§"/>
            </a:pPr>
            <a:r>
              <a:rPr lang="en-US" sz="2600" dirty="0">
                <a:latin typeface="Angsana New" pitchFamily="18" charset="-34"/>
                <a:cs typeface="Angsana New" pitchFamily="18" charset="-34"/>
              </a:rPr>
              <a:t>Villagers have started to use organic compost in small sections of their land to see the changes and benefits. They have also started maintaining compost pits so that organic compost can be used in their fields</a:t>
            </a:r>
            <a:r>
              <a:rPr lang="en-US" sz="2600" dirty="0" smtClean="0">
                <a:latin typeface="Angsana New" pitchFamily="18" charset="-34"/>
                <a:cs typeface="Angsana New" pitchFamily="18" charset="-34"/>
              </a:rPr>
              <a:t>.</a:t>
            </a:r>
          </a:p>
          <a:p>
            <a:pPr>
              <a:buFont typeface="Wingdings" pitchFamily="2" charset="2"/>
              <a:buChar char="§"/>
            </a:pPr>
            <a:r>
              <a:rPr lang="en-US" sz="2600" dirty="0">
                <a:latin typeface="Angsana New" pitchFamily="18" charset="-34"/>
                <a:cs typeface="Angsana New" pitchFamily="18" charset="-34"/>
              </a:rPr>
              <a:t>Appreciating the efforts put in by CEE-JSW, communities are coming up with other issues requiring facilitation and intervention from CEE-JSW</a:t>
            </a:r>
          </a:p>
          <a:p>
            <a:pPr>
              <a:buFont typeface="Wingdings" pitchFamily="2" charset="2"/>
              <a:buChar char="§"/>
            </a:pPr>
            <a:endParaRPr lang="en-US" sz="2600" dirty="0" smtClean="0">
              <a:latin typeface="Angsana New" pitchFamily="18" charset="-34"/>
              <a:cs typeface="Angsana New" pitchFamily="18" charset="-34"/>
            </a:endParaRPr>
          </a:p>
          <a:p>
            <a:pPr>
              <a:buFont typeface="Wingdings" pitchFamily="2" charset="2"/>
              <a:buChar char="§"/>
            </a:pPr>
            <a:endParaRPr lang="en-US" sz="2600" dirty="0">
              <a:latin typeface="Angsana New" pitchFamily="18" charset="-34"/>
              <a:cs typeface="Angsana New" pitchFamily="18" charset="-34"/>
            </a:endParaRPr>
          </a:p>
          <a:p>
            <a:pPr>
              <a:buFont typeface="Wingdings" pitchFamily="2" charset="2"/>
              <a:buChar char="§"/>
            </a:pPr>
            <a:endParaRPr lang="en-US" sz="2600" dirty="0">
              <a:latin typeface="Angsana New" pitchFamily="18" charset="-34"/>
              <a:cs typeface="Angsana New" pitchFamily="18" charset="-34"/>
            </a:endParaRPr>
          </a:p>
          <a:p>
            <a:pPr>
              <a:buFont typeface="Wingdings" pitchFamily="2" charset="2"/>
              <a:buChar char="§"/>
            </a:pPr>
            <a:endParaRPr lang="en-US" sz="2600" dirty="0" smtClean="0">
              <a:latin typeface="Angsana New" pitchFamily="18" charset="-34"/>
              <a:cs typeface="Angsana New" pitchFamily="18" charset="-34"/>
            </a:endParaRPr>
          </a:p>
          <a:p>
            <a:pPr marL="0" indent="0">
              <a:buNone/>
            </a:pPr>
            <a:endParaRPr lang="en-US" sz="2600" dirty="0" smtClean="0">
              <a:latin typeface="Angsana New" pitchFamily="18" charset="-34"/>
              <a:cs typeface="Angsana New" pitchFamily="18" charset="-34"/>
            </a:endParaRPr>
          </a:p>
          <a:p>
            <a:endParaRPr lang="en-US" sz="2600" dirty="0" smtClean="0">
              <a:latin typeface="Angsana New" pitchFamily="18" charset="-34"/>
              <a:cs typeface="Angsana New" pitchFamily="18" charset="-34"/>
            </a:endParaRPr>
          </a:p>
        </p:txBody>
      </p:sp>
    </p:spTree>
    <p:extLst>
      <p:ext uri="{BB962C8B-B14F-4D97-AF65-F5344CB8AC3E}">
        <p14:creationId xmlns="" xmlns:p14="http://schemas.microsoft.com/office/powerpoint/2010/main" val="2239442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1806</TotalTime>
  <Words>1404</Words>
  <Application>Microsoft Office PowerPoint</Application>
  <PresentationFormat>On-screen Show (4:3)</PresentationFormat>
  <Paragraphs>316</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In aftermath of 16th – 17th June 2013 ‘Himalayan Tragedy’  ‘Rebuilding Faith’ A Rehabilitation Programme for affected people in Uttarkashi District, Uttarakhand</vt:lpstr>
      <vt:lpstr>Geographical Location </vt:lpstr>
      <vt:lpstr>Reach Out Summary </vt:lpstr>
      <vt:lpstr>Slide 4</vt:lpstr>
      <vt:lpstr>Slide 5</vt:lpstr>
      <vt:lpstr>Slide 6</vt:lpstr>
      <vt:lpstr>Slide 7</vt:lpstr>
      <vt:lpstr>Key Achievements </vt:lpstr>
      <vt:lpstr>Key Achievements </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CEE-JSW ‘Rebuilding Faith’  Uttarkashi Cloudburst, Flash flood and Landslide Response</dc:title>
  <dc:creator>admin</dc:creator>
  <cp:lastModifiedBy>cee himalaya</cp:lastModifiedBy>
  <cp:revision>101</cp:revision>
  <dcterms:created xsi:type="dcterms:W3CDTF">2016-07-11T04:29:40Z</dcterms:created>
  <dcterms:modified xsi:type="dcterms:W3CDTF">2016-09-21T12:06:56Z</dcterms:modified>
</cp:coreProperties>
</file>