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8/eJSavCd2oa8fGeNKGRxXNgs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>
            <a:off x="381000" y="1215484"/>
            <a:ext cx="11430000" cy="459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 txBox="1"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1"/>
          </p:nvPr>
        </p:nvSpPr>
        <p:spPr>
          <a:xfrm>
            <a:off x="379048" y="1215483"/>
            <a:ext cx="5615353" cy="496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body" idx="2"/>
          </p:nvPr>
        </p:nvSpPr>
        <p:spPr>
          <a:xfrm>
            <a:off x="6197600" y="1215483"/>
            <a:ext cx="5613400" cy="496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dt" idx="10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ftr" idx="11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sldNum" idx="12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body" idx="2"/>
          </p:nvPr>
        </p:nvSpPr>
        <p:spPr>
          <a:xfrm>
            <a:off x="381001" y="2078657"/>
            <a:ext cx="5617633" cy="41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3"/>
          </p:nvPr>
        </p:nvSpPr>
        <p:spPr>
          <a:xfrm>
            <a:off x="6172200" y="1235113"/>
            <a:ext cx="5638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4"/>
          </p:nvPr>
        </p:nvSpPr>
        <p:spPr>
          <a:xfrm>
            <a:off x="6172200" y="2078657"/>
            <a:ext cx="5638800" cy="41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dt" idx="10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ftr" idx="11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sldNum" idx="12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3"/>
          <p:cNvSpPr txBox="1"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dt" idx="10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ftr" idx="11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sldNum" idx="12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>
            <a:spLocks noGrp="1"/>
          </p:cNvSpPr>
          <p:nvPr>
            <p:ph type="dt" idx="10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ftr" idx="11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sldNum" idx="12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5"/>
          <p:cNvSpPr txBox="1"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body" idx="1"/>
          </p:nvPr>
        </p:nvSpPr>
        <p:spPr>
          <a:xfrm>
            <a:off x="4313768" y="457201"/>
            <a:ext cx="7497233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0" name="Google Shape;120;p35"/>
          <p:cNvSpPr txBox="1">
            <a:spLocks noGrp="1"/>
          </p:cNvSpPr>
          <p:nvPr>
            <p:ph type="body" idx="2"/>
          </p:nvPr>
        </p:nvSpPr>
        <p:spPr>
          <a:xfrm>
            <a:off x="381001" y="2274849"/>
            <a:ext cx="3932767" cy="359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35"/>
          <p:cNvSpPr txBox="1">
            <a:spLocks noGrp="1"/>
          </p:cNvSpPr>
          <p:nvPr>
            <p:ph type="dt" idx="10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ftr" idx="11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sldNum" idx="12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6"/>
          <p:cNvSpPr txBox="1"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6"/>
          <p:cNvSpPr>
            <a:spLocks noGrp="1"/>
          </p:cNvSpPr>
          <p:nvPr>
            <p:ph type="pic" idx="2"/>
          </p:nvPr>
        </p:nvSpPr>
        <p:spPr>
          <a:xfrm>
            <a:off x="4313768" y="457201"/>
            <a:ext cx="7497233" cy="540385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6"/>
          <p:cNvSpPr txBox="1">
            <a:spLocks noGrp="1"/>
          </p:cNvSpPr>
          <p:nvPr>
            <p:ph type="body" idx="1"/>
          </p:nvPr>
        </p:nvSpPr>
        <p:spPr>
          <a:xfrm>
            <a:off x="381001" y="2274849"/>
            <a:ext cx="3932767" cy="359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8" name="Google Shape;128;p36"/>
          <p:cNvSpPr txBox="1">
            <a:spLocks noGrp="1"/>
          </p:cNvSpPr>
          <p:nvPr>
            <p:ph type="dt" idx="10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6"/>
          <p:cNvSpPr txBox="1">
            <a:spLocks noGrp="1"/>
          </p:cNvSpPr>
          <p:nvPr>
            <p:ph type="ftr" idx="11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sldNum" idx="12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7"/>
          <p:cNvSpPr txBox="1"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7"/>
          <p:cNvSpPr txBox="1">
            <a:spLocks noGrp="1"/>
          </p:cNvSpPr>
          <p:nvPr>
            <p:ph type="body" idx="1"/>
          </p:nvPr>
        </p:nvSpPr>
        <p:spPr>
          <a:xfrm rot="5400000">
            <a:off x="3797823" y="-2201338"/>
            <a:ext cx="4596355" cy="114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7"/>
          <p:cNvSpPr txBox="1">
            <a:spLocks noGrp="1"/>
          </p:cNvSpPr>
          <p:nvPr>
            <p:ph type="dt" idx="10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ftr" idx="11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7"/>
          <p:cNvSpPr txBox="1">
            <a:spLocks noGrp="1"/>
          </p:cNvSpPr>
          <p:nvPr>
            <p:ph type="sldNum" idx="12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8"/>
          <p:cNvSpPr txBox="1">
            <a:spLocks noGrp="1"/>
          </p:cNvSpPr>
          <p:nvPr>
            <p:ph type="title"/>
          </p:nvPr>
        </p:nvSpPr>
        <p:spPr>
          <a:xfrm rot="5400000">
            <a:off x="75906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8"/>
          <p:cNvSpPr txBox="1">
            <a:spLocks noGrp="1"/>
          </p:cNvSpPr>
          <p:nvPr>
            <p:ph type="body" idx="1"/>
          </p:nvPr>
        </p:nvSpPr>
        <p:spPr>
          <a:xfrm rot="5400000">
            <a:off x="1875632" y="-1129506"/>
            <a:ext cx="5811838" cy="88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8"/>
          <p:cNvSpPr txBox="1">
            <a:spLocks noGrp="1"/>
          </p:cNvSpPr>
          <p:nvPr>
            <p:ph type="dt" idx="10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8"/>
          <p:cNvSpPr txBox="1">
            <a:spLocks noGrp="1"/>
          </p:cNvSpPr>
          <p:nvPr>
            <p:ph type="ftr" idx="11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sldNum" idx="12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Roboto"/>
              <a:buNone/>
              <a:defRPr sz="3600" b="1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381000" y="1215484"/>
            <a:ext cx="11430000" cy="459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Uoi9L8TxAKYVJx90C151_8Egdt8ACAKB/edit#slide=id.p1" TargetMode="External"/><Relationship Id="rId3" Type="http://schemas.openxmlformats.org/officeDocument/2006/relationships/hyperlink" Target="https://drive.google.com/drive/folders/1gy-Yn1KBmcjG3zbLO6gku_Kf_jm_99mP" TargetMode="External"/><Relationship Id="rId7" Type="http://schemas.openxmlformats.org/officeDocument/2006/relationships/hyperlink" Target="https://docs.google.com/document/d/1FKledzNBpc-QS2e9MtonhwNhfoWqGqdW/edi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cs.google.com/document/d/1ki_qZAdMSh9UfFY50MX69wSbrXpi7h1m/edit" TargetMode="External"/><Relationship Id="rId5" Type="http://schemas.openxmlformats.org/officeDocument/2006/relationships/hyperlink" Target="https://docs.google.com/document/d/16Y4pMDQjAl3hxG4PXVh30EX8XcCaO86Y/edit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FKledzNBpc-QS2e9MtonhwNhfoWqGqdW/edit" TargetMode="External"/><Relationship Id="rId7" Type="http://schemas.openxmlformats.org/officeDocument/2006/relationships/hyperlink" Target="https://padlet.com/rwattshull/wj9agp2q1ktw2xu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hyperlink" Target="https://drive.google.com/drive/folders/1gy-Yn1KBmcjG3zbLO6gku_Kf_jm_99mP" TargetMode="External"/><Relationship Id="rId4" Type="http://schemas.openxmlformats.org/officeDocument/2006/relationships/hyperlink" Target="https://docs.google.com/presentation/d/1Uoi9L8TxAKYVJx90C151_8Egdt8ACAKB/edit#slide=id.p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643278" y="4409267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" descr="Publishing open SDG data is key to monitor the progress towards the Agenda  2030 – Access Info Europ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296" y="899187"/>
            <a:ext cx="7214616" cy="503219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"/>
          <p:cNvSpPr txBox="1">
            <a:spLocks noGrp="1"/>
          </p:cNvSpPr>
          <p:nvPr>
            <p:ph type="ctrTitle"/>
          </p:nvPr>
        </p:nvSpPr>
        <p:spPr>
          <a:xfrm>
            <a:off x="438790" y="661975"/>
            <a:ext cx="5523860" cy="357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Welcome back to our Faculty Learning Community:  </a:t>
            </a:r>
            <a:r>
              <a:rPr lang="en-US" sz="3600" i="1"/>
              <a:t>Teaching with the</a:t>
            </a:r>
            <a:br>
              <a:rPr lang="en-US" sz="3600" i="1"/>
            </a:br>
            <a:r>
              <a:rPr lang="en-US" sz="3600" i="1"/>
              <a:t> UN Sustainable Development Goals!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0"/>
          <p:cNvSpPr txBox="1">
            <a:spLocks noGrp="1"/>
          </p:cNvSpPr>
          <p:nvPr>
            <p:ph type="title"/>
          </p:nvPr>
        </p:nvSpPr>
        <p:spPr>
          <a:xfrm>
            <a:off x="572493" y="925235"/>
            <a:ext cx="8994736" cy="60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Options: Adding or Integrating SDG SLOs?</a:t>
            </a: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w="44450" cap="rnd" cmpd="sng">
            <a:solidFill>
              <a:schemeClr val="accent2">
                <a:alpha val="7490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10" descr="UNESCO new global framework — ESD for 2030 | NFID"/>
          <p:cNvPicPr preferRelativeResize="0"/>
          <p:nvPr/>
        </p:nvPicPr>
        <p:blipFill rotWithShape="1">
          <a:blip r:embed="rId3">
            <a:alphaModFix/>
          </a:blip>
          <a:srcRect l="19443" r="18422" b="2"/>
          <a:stretch/>
        </p:blipFill>
        <p:spPr>
          <a:xfrm>
            <a:off x="9974832" y="117043"/>
            <a:ext cx="2142954" cy="2227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045" y="1849577"/>
            <a:ext cx="9636120" cy="499013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0"/>
          <p:cNvSpPr txBox="1"/>
          <p:nvPr/>
        </p:nvSpPr>
        <p:spPr>
          <a:xfrm>
            <a:off x="10479942" y="4513479"/>
            <a:ext cx="156701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this as another course SLO?</a:t>
            </a:r>
            <a:endParaRPr/>
          </a:p>
        </p:txBody>
      </p:sp>
      <p:sp>
        <p:nvSpPr>
          <p:cNvPr id="313" name="Google Shape;313;p10"/>
          <p:cNvSpPr txBox="1"/>
          <p:nvPr/>
        </p:nvSpPr>
        <p:spPr>
          <a:xfrm>
            <a:off x="8246384" y="5618517"/>
            <a:ext cx="18725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Or, integrate original and SDG SLOs?</a:t>
            </a:r>
            <a:endParaRPr/>
          </a:p>
        </p:txBody>
      </p:sp>
      <p:cxnSp>
        <p:nvCxnSpPr>
          <p:cNvPr id="314" name="Google Shape;314;p10"/>
          <p:cNvCxnSpPr/>
          <p:nvPr/>
        </p:nvCxnSpPr>
        <p:spPr>
          <a:xfrm rot="10800000">
            <a:off x="9846571" y="4391883"/>
            <a:ext cx="544732" cy="24319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5" name="Google Shape;315;p10"/>
          <p:cNvCxnSpPr/>
          <p:nvPr/>
        </p:nvCxnSpPr>
        <p:spPr>
          <a:xfrm rot="10800000">
            <a:off x="6963974" y="6104074"/>
            <a:ext cx="111423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1"/>
          <p:cNvSpPr txBox="1">
            <a:spLocks noGrp="1"/>
          </p:cNvSpPr>
          <p:nvPr>
            <p:ph type="title"/>
          </p:nvPr>
        </p:nvSpPr>
        <p:spPr>
          <a:xfrm>
            <a:off x="572493" y="925235"/>
            <a:ext cx="8994736" cy="60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Options: Adding or Integrating SDG SLOs?</a:t>
            </a: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w="44450" cap="rnd" cmpd="sng">
            <a:solidFill>
              <a:schemeClr val="accent2">
                <a:alpha val="7490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11" descr="UNESCO new global framework — ESD for 2030 | NFID"/>
          <p:cNvPicPr preferRelativeResize="0"/>
          <p:nvPr/>
        </p:nvPicPr>
        <p:blipFill rotWithShape="1">
          <a:blip r:embed="rId3">
            <a:alphaModFix/>
          </a:blip>
          <a:srcRect l="19443" r="18422" b="2"/>
          <a:stretch/>
        </p:blipFill>
        <p:spPr>
          <a:xfrm>
            <a:off x="9974832" y="117043"/>
            <a:ext cx="2142954" cy="222747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1"/>
          <p:cNvSpPr txBox="1"/>
          <p:nvPr/>
        </p:nvSpPr>
        <p:spPr>
          <a:xfrm>
            <a:off x="10479942" y="4513479"/>
            <a:ext cx="156701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this as another course SLO?</a:t>
            </a:r>
            <a:endParaRPr/>
          </a:p>
        </p:txBody>
      </p:sp>
      <p:sp>
        <p:nvSpPr>
          <p:cNvPr id="325" name="Google Shape;325;p11"/>
          <p:cNvSpPr txBox="1"/>
          <p:nvPr/>
        </p:nvSpPr>
        <p:spPr>
          <a:xfrm>
            <a:off x="8246384" y="5642409"/>
            <a:ext cx="18725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Or, integrate original and SDG SLOs?</a:t>
            </a:r>
            <a:endParaRPr/>
          </a:p>
        </p:txBody>
      </p:sp>
      <p:cxnSp>
        <p:nvCxnSpPr>
          <p:cNvPr id="326" name="Google Shape;326;p11"/>
          <p:cNvCxnSpPr/>
          <p:nvPr/>
        </p:nvCxnSpPr>
        <p:spPr>
          <a:xfrm rot="10800000">
            <a:off x="9846571" y="4391883"/>
            <a:ext cx="544732" cy="24319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7" name="Google Shape;327;p11"/>
          <p:cNvCxnSpPr/>
          <p:nvPr/>
        </p:nvCxnSpPr>
        <p:spPr>
          <a:xfrm rot="10800000">
            <a:off x="6963974" y="6104074"/>
            <a:ext cx="111423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28" name="Google Shape;32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66" y="1886520"/>
            <a:ext cx="9587485" cy="497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"/>
          <p:cNvSpPr txBox="1">
            <a:spLocks noGrp="1"/>
          </p:cNvSpPr>
          <p:nvPr>
            <p:ph type="title"/>
          </p:nvPr>
        </p:nvSpPr>
        <p:spPr>
          <a:xfrm>
            <a:off x="329252" y="534382"/>
            <a:ext cx="4944152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Chat storm prompt</a:t>
            </a:r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body" idx="1"/>
          </p:nvPr>
        </p:nvSpPr>
        <p:spPr>
          <a:xfrm>
            <a:off x="329252" y="2443315"/>
            <a:ext cx="5668591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my course or program, I think it will work best to incorporate SDGs into SLOs at the </a:t>
            </a:r>
            <a:r>
              <a:rPr lang="en-US" b="1" i="1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lesson/unit/course/program level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prioritize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i="1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cognitive/socio-emotional/behavioral SLOs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i="1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(specify your tentative choices).</a:t>
            </a:r>
            <a:endParaRPr/>
          </a:p>
        </p:txBody>
      </p:sp>
      <p:sp>
        <p:nvSpPr>
          <p:cNvPr id="335" name="Google Shape;335;p12"/>
          <p:cNvSpPr/>
          <p:nvPr/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2"/>
          <p:cNvSpPr/>
          <p:nvPr/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2" descr="Graph paper with calculator, ruler, highlighter, and pencils"/>
          <p:cNvPicPr preferRelativeResize="0"/>
          <p:nvPr/>
        </p:nvPicPr>
        <p:blipFill rotWithShape="1">
          <a:blip r:embed="rId3">
            <a:alphaModFix/>
          </a:blip>
          <a:srcRect l="7491" r="7490"/>
          <a:stretch/>
        </p:blipFill>
        <p:spPr>
          <a:xfrm>
            <a:off x="6937143" y="833418"/>
            <a:ext cx="4410662" cy="518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363254" y="1257230"/>
            <a:ext cx="6075646" cy="106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Walk-Through </a:t>
            </a:r>
            <a:r>
              <a:rPr lang="en-US"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(see today’s folder)</a:t>
            </a:r>
            <a:endParaRPr/>
          </a:p>
        </p:txBody>
      </p:sp>
      <p:sp>
        <p:nvSpPr>
          <p:cNvPr id="344" name="Google Shape;344;p13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3"/>
          <p:cNvSpPr txBox="1">
            <a:spLocks noGrp="1"/>
          </p:cNvSpPr>
          <p:nvPr>
            <p:ph type="body" idx="1"/>
          </p:nvPr>
        </p:nvSpPr>
        <p:spPr>
          <a:xfrm>
            <a:off x="254261" y="2912582"/>
            <a:ext cx="7721078" cy="139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reports have detailed information about the SDGs including SLOs (not all are SMART—consider them as starting points or idea generators):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 Foundations: A Guide for Teaching the SDGs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 for the SDGs_Learning Objectives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13" descr="A flower"/>
          <p:cNvPicPr preferRelativeResize="0"/>
          <p:nvPr/>
        </p:nvPicPr>
        <p:blipFill rotWithShape="1">
          <a:blip r:embed="rId4">
            <a:alphaModFix/>
          </a:blip>
          <a:srcRect l="7491" r="7490"/>
          <a:stretch/>
        </p:blipFill>
        <p:spPr>
          <a:xfrm>
            <a:off x="7797538" y="-257860"/>
            <a:ext cx="4394462" cy="516890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47" name="Google Shape;347;p13"/>
          <p:cNvSpPr txBox="1"/>
          <p:nvPr/>
        </p:nvSpPr>
        <p:spPr>
          <a:xfrm>
            <a:off x="1284612" y="4591030"/>
            <a:ext cx="10132688" cy="2019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worksheets can support your planning, from thinking through big ideas and skills to integrating an SDG SLO with an existing course SLO: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 for Teaching with the SDGs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Framework for Planning SDG Course Integration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SDG Worksheet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SLO Integration Template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None/>
            </a:pPr>
            <a:endParaRPr sz="2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4"/>
          <p:cNvSpPr txBox="1">
            <a:spLocks noGrp="1"/>
          </p:cNvSpPr>
          <p:nvPr>
            <p:ph type="title"/>
          </p:nvPr>
        </p:nvSpPr>
        <p:spPr>
          <a:xfrm>
            <a:off x="324877" y="225950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it Out!</a:t>
            </a:r>
            <a:endParaRPr/>
          </a:p>
        </p:txBody>
      </p:sp>
      <p:sp>
        <p:nvSpPr>
          <p:cNvPr id="354" name="Google Shape;354;p14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w="44450" cap="rnd" cmpd="sng">
            <a:solidFill>
              <a:schemeClr val="accent2">
                <a:alpha val="7490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4"/>
          <p:cNvSpPr txBox="1">
            <a:spLocks noGrp="1"/>
          </p:cNvSpPr>
          <p:nvPr>
            <p:ph type="body" idx="1"/>
          </p:nvPr>
        </p:nvSpPr>
        <p:spPr>
          <a:xfrm>
            <a:off x="324878" y="1972207"/>
            <a:ext cx="8990572" cy="45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lang="en-US" sz="24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Are you working on re-designing a course or unit?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find it helpful to use </a:t>
            </a:r>
            <a:r>
              <a:rPr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worksheet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this </a:t>
            </a:r>
            <a:r>
              <a:rPr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template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lang="en-US" sz="24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Are you working on SDG integration across multiple courses (or an entire school or college)?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find it help to refer to examples of portable SLOs </a:t>
            </a:r>
            <a:r>
              <a:rPr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LTM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p.68) and then think through big ideas and key skills or competencies for your field.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lang="en-US" sz="24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For all-- once you have a draft, ask: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your SLO student-centered and specific?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it measurable?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course or program-level, is it higher-order or portable?</a:t>
            </a:r>
            <a:endParaRPr/>
          </a:p>
        </p:txBody>
      </p:sp>
      <p:pic>
        <p:nvPicPr>
          <p:cNvPr id="356" name="Google Shape;356;p14" descr="UNESCO new global framework — ESD for 2030 | NFID"/>
          <p:cNvPicPr preferRelativeResize="0"/>
          <p:nvPr/>
        </p:nvPicPr>
        <p:blipFill rotWithShape="1">
          <a:blip r:embed="rId6">
            <a:alphaModFix/>
          </a:blip>
          <a:srcRect l="19443" r="18422" b="2"/>
          <a:stretch/>
        </p:blipFill>
        <p:spPr>
          <a:xfrm>
            <a:off x="9166038" y="43467"/>
            <a:ext cx="2882754" cy="299645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4"/>
          <p:cNvSpPr txBox="1"/>
          <p:nvPr/>
        </p:nvSpPr>
        <p:spPr>
          <a:xfrm>
            <a:off x="8218552" y="5076737"/>
            <a:ext cx="3738524" cy="5232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Post your work </a:t>
            </a:r>
            <a:r>
              <a:rPr lang="en-US" sz="2800" b="1" u="sng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5"/>
          <p:cNvSpPr/>
          <p:nvPr/>
        </p:nvSpPr>
        <p:spPr>
          <a:xfrm>
            <a:off x="0" y="1124561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5"/>
          <p:cNvSpPr/>
          <p:nvPr/>
        </p:nvSpPr>
        <p:spPr>
          <a:xfrm>
            <a:off x="0" y="1564296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5"/>
          <p:cNvSpPr/>
          <p:nvPr/>
        </p:nvSpPr>
        <p:spPr>
          <a:xfrm>
            <a:off x="0" y="0"/>
            <a:ext cx="2782347" cy="2943932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5"/>
          <p:cNvSpPr/>
          <p:nvPr/>
        </p:nvSpPr>
        <p:spPr>
          <a:xfrm>
            <a:off x="0" y="0"/>
            <a:ext cx="2782347" cy="2943932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5"/>
          <p:cNvSpPr/>
          <p:nvPr/>
        </p:nvSpPr>
        <p:spPr>
          <a:xfrm>
            <a:off x="9765207" y="4529611"/>
            <a:ext cx="2426793" cy="232838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5"/>
          <p:cNvSpPr/>
          <p:nvPr/>
        </p:nvSpPr>
        <p:spPr>
          <a:xfrm>
            <a:off x="9765207" y="4529611"/>
            <a:ext cx="2426793" cy="232838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5"/>
          <p:cNvSpPr/>
          <p:nvPr/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5"/>
          <p:cNvSpPr/>
          <p:nvPr/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29803"/>
            </a:schemeClr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5"/>
          <p:cNvSpPr/>
          <p:nvPr/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/>
          </p:nvPr>
        </p:nvSpPr>
        <p:spPr>
          <a:xfrm>
            <a:off x="2370161" y="863832"/>
            <a:ext cx="7451678" cy="284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en-US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Thanks!</a:t>
            </a:r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body" idx="1"/>
          </p:nvPr>
        </p:nvSpPr>
        <p:spPr>
          <a:xfrm>
            <a:off x="2482060" y="4117257"/>
            <a:ext cx="7283147" cy="143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Next meeting is October 11</a:t>
            </a:r>
            <a:endParaRPr/>
          </a:p>
        </p:txBody>
      </p:sp>
      <p:sp>
        <p:nvSpPr>
          <p:cNvPr id="374" name="Google Shape;374;p15"/>
          <p:cNvSpPr/>
          <p:nvPr/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5"/>
          <p:cNvSpPr/>
          <p:nvPr/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29803"/>
            </a:schemeClr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6061" y="4279237"/>
            <a:ext cx="2292295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271" y="720671"/>
            <a:ext cx="11251668" cy="603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9214" y="5600932"/>
            <a:ext cx="3237257" cy="104860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6"/>
          <p:cNvSpPr txBox="1"/>
          <p:nvPr/>
        </p:nvSpPr>
        <p:spPr>
          <a:xfrm>
            <a:off x="3683538" y="100739"/>
            <a:ext cx="41111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Adding &amp; Integrating SDG SLOs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xfrm>
            <a:off x="381000" y="57395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Roboto"/>
              <a:buNone/>
            </a:pPr>
            <a:r>
              <a:rPr lang="en-US"/>
              <a:t>FLC Objectives</a:t>
            </a:r>
            <a:endParaRPr/>
          </a:p>
        </p:txBody>
      </p:sp>
      <p:grpSp>
        <p:nvGrpSpPr>
          <p:cNvPr id="156" name="Google Shape;156;p2"/>
          <p:cNvGrpSpPr/>
          <p:nvPr/>
        </p:nvGrpSpPr>
        <p:grpSpPr>
          <a:xfrm>
            <a:off x="381000" y="1212353"/>
            <a:ext cx="11430000" cy="748800"/>
            <a:chOff x="0" y="58977"/>
            <a:chExt cx="11430000" cy="748800"/>
          </a:xfrm>
        </p:grpSpPr>
        <p:sp>
          <p:nvSpPr>
            <p:cNvPr id="157" name="Google Shape;157;p2"/>
            <p:cNvSpPr/>
            <p:nvPr/>
          </p:nvSpPr>
          <p:spPr>
            <a:xfrm>
              <a:off x="0" y="58977"/>
              <a:ext cx="11430000" cy="7488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 txBox="1"/>
            <p:nvPr/>
          </p:nvSpPr>
          <p:spPr>
            <a:xfrm>
              <a:off x="36553" y="95530"/>
              <a:ext cx="11356894" cy="675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Through our participation in this FLC we will:</a:t>
              </a:r>
              <a:endParaRPr/>
            </a:p>
          </p:txBody>
        </p:sp>
      </p:grpSp>
      <p:sp>
        <p:nvSpPr>
          <p:cNvPr id="159" name="Google Shape;159;p2"/>
          <p:cNvSpPr txBox="1"/>
          <p:nvPr/>
        </p:nvSpPr>
        <p:spPr>
          <a:xfrm>
            <a:off x="918882" y="2240322"/>
            <a:ext cx="10712824" cy="386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 our shared understanding of Education for Sustainable Development (ESD) and the UN Sustainable Development Goals (SDGs).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a shared “library” of Education for Sustainable Development resources.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community with and learn from colleagues also engaged with the UN SDGs.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 a personal objective (be it unit/course/program/university level or professional development).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"/>
          <p:cNvSpPr txBox="1">
            <a:spLocks noGrp="1"/>
          </p:cNvSpPr>
          <p:nvPr>
            <p:ph type="title"/>
          </p:nvPr>
        </p:nvSpPr>
        <p:spPr>
          <a:xfrm>
            <a:off x="1062610" y="4796062"/>
            <a:ext cx="9681882" cy="179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262626"/>
                </a:solidFill>
              </a:rPr>
              <a:t>ESD and Student Learning Objectives (SLOs): </a:t>
            </a:r>
            <a:br>
              <a:rPr lang="en-US" sz="3200" b="1">
                <a:solidFill>
                  <a:srgbClr val="262626"/>
                </a:solidFill>
              </a:rPr>
            </a:br>
            <a:r>
              <a:rPr lang="en-US" sz="2800">
                <a:solidFill>
                  <a:srgbClr val="262626"/>
                </a:solidFill>
              </a:rPr>
              <a:t>What do we want students to be able to do as a result of our unit/course/program (short and long-term)?</a:t>
            </a:r>
            <a:br>
              <a:rPr lang="en-US" sz="2800">
                <a:solidFill>
                  <a:srgbClr val="262626"/>
                </a:solidFill>
              </a:rPr>
            </a:br>
            <a:r>
              <a:rPr lang="en-US" sz="2800">
                <a:solidFill>
                  <a:srgbClr val="262626"/>
                </a:solidFill>
              </a:rPr>
              <a:t>How do we go about integrating existing and SDG-oriented SLOs? </a:t>
            </a:r>
            <a:endParaRPr/>
          </a:p>
        </p:txBody>
      </p:sp>
      <p:pic>
        <p:nvPicPr>
          <p:cNvPr id="167" name="Google Shape;167;p3" descr="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4862"/>
          <a:stretch/>
        </p:blipFill>
        <p:spPr>
          <a:xfrm>
            <a:off x="21" y="-89743"/>
            <a:ext cx="12191999" cy="5415610"/>
          </a:xfrm>
          <a:custGeom>
            <a:avLst/>
            <a:gdLst/>
            <a:ahLst/>
            <a:cxnLst/>
            <a:rect l="l" t="t" r="r" b="b"/>
            <a:pathLst>
              <a:path w="12191999" h="5886533" extrusionOk="0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"/>
          <p:cNvSpPr/>
          <p:nvPr/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 txBox="1">
            <a:spLocks noGrp="1"/>
          </p:cNvSpPr>
          <p:nvPr>
            <p:ph type="title"/>
          </p:nvPr>
        </p:nvSpPr>
        <p:spPr>
          <a:xfrm>
            <a:off x="571238" y="256382"/>
            <a:ext cx="3115265" cy="12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SMART SLOs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4"/>
          <p:cNvGrpSpPr/>
          <p:nvPr/>
        </p:nvGrpSpPr>
        <p:grpSpPr>
          <a:xfrm>
            <a:off x="4781490" y="406400"/>
            <a:ext cx="6941404" cy="5970678"/>
            <a:chOff x="0" y="0"/>
            <a:chExt cx="6941404" cy="5970678"/>
          </a:xfrm>
        </p:grpSpPr>
        <p:sp>
          <p:nvSpPr>
            <p:cNvPr id="180" name="Google Shape;180;p4"/>
            <p:cNvSpPr/>
            <p:nvPr/>
          </p:nvSpPr>
          <p:spPr>
            <a:xfrm>
              <a:off x="0" y="0"/>
              <a:ext cx="6941404" cy="936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45692" y="45692"/>
              <a:ext cx="6850020" cy="84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Specific and Student-Centered</a:t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0" y="1120885"/>
              <a:ext cx="6941404" cy="112454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 txBox="1"/>
            <p:nvPr/>
          </p:nvSpPr>
          <p:spPr>
            <a:xfrm>
              <a:off x="54896" y="1175781"/>
              <a:ext cx="6831612" cy="101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 b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Measurable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0" y="3758196"/>
              <a:ext cx="6941404" cy="99634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 txBox="1"/>
            <p:nvPr/>
          </p:nvSpPr>
          <p:spPr>
            <a:xfrm>
              <a:off x="48637" y="3806833"/>
              <a:ext cx="6844130" cy="899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 b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Results-Based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0" y="4875699"/>
              <a:ext cx="6941404" cy="10949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 txBox="1"/>
            <p:nvPr/>
          </p:nvSpPr>
          <p:spPr>
            <a:xfrm>
              <a:off x="53452" y="4929151"/>
              <a:ext cx="6834500" cy="988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 b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Time-Bound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0" y="2426738"/>
              <a:ext cx="6941404" cy="117026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 txBox="1"/>
            <p:nvPr/>
          </p:nvSpPr>
          <p:spPr>
            <a:xfrm>
              <a:off x="57127" y="2483865"/>
              <a:ext cx="6827150" cy="1056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 b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Action-Oriented &amp; Achievable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>
            <a:spLocks noGrp="1"/>
          </p:cNvSpPr>
          <p:nvPr>
            <p:ph type="title"/>
          </p:nvPr>
        </p:nvSpPr>
        <p:spPr>
          <a:xfrm>
            <a:off x="4605235" y="-117209"/>
            <a:ext cx="6029661" cy="99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Roboto"/>
              <a:buNone/>
            </a:pPr>
            <a:r>
              <a:rPr lang="en-US"/>
              <a:t>Are these SLOs SMART?</a:t>
            </a:r>
            <a:endParaRPr/>
          </a:p>
        </p:txBody>
      </p:sp>
      <p:sp>
        <p:nvSpPr>
          <p:cNvPr id="195" name="Google Shape;195;p5"/>
          <p:cNvSpPr txBox="1"/>
          <p:nvPr/>
        </p:nvSpPr>
        <p:spPr>
          <a:xfrm>
            <a:off x="3833213" y="809340"/>
            <a:ext cx="8249516" cy="567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exposed to these topics: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Bonding in materials, the crystal structure of metals and ceramics, and defects in materials.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i="1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By the end of the course, students will: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Critically evaluate public messaging about climate change and design a media campaign grounded in climate science and evidence-based public communications techniques.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i="1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Students will understand how they can apply their disciplinary skills to advance climate solutions, including advanced solar technologies.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895126" y="343342"/>
            <a:ext cx="8284948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are “portable” SLOs and how are they related to SDG integration? </a:t>
            </a:r>
            <a:endParaRPr/>
          </a:p>
        </p:txBody>
      </p:sp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778" y="2576604"/>
            <a:ext cx="634039" cy="634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6"/>
          <p:cNvGrpSpPr/>
          <p:nvPr/>
        </p:nvGrpSpPr>
        <p:grpSpPr>
          <a:xfrm>
            <a:off x="127288" y="1887099"/>
            <a:ext cx="3271070" cy="974511"/>
            <a:chOff x="0" y="4875699"/>
            <a:chExt cx="6941404" cy="1094979"/>
          </a:xfrm>
        </p:grpSpPr>
        <p:sp>
          <p:nvSpPr>
            <p:cNvPr id="207" name="Google Shape;207;p6"/>
            <p:cNvSpPr/>
            <p:nvPr/>
          </p:nvSpPr>
          <p:spPr>
            <a:xfrm>
              <a:off x="0" y="4875699"/>
              <a:ext cx="6941404" cy="10949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 txBox="1"/>
            <p:nvPr/>
          </p:nvSpPr>
          <p:spPr>
            <a:xfrm>
              <a:off x="53452" y="4929151"/>
              <a:ext cx="6834500" cy="988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Course level SLOs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>
            <a:off x="4091312" y="1898334"/>
            <a:ext cx="3271070" cy="974511"/>
            <a:chOff x="0" y="4875699"/>
            <a:chExt cx="6941404" cy="1094979"/>
          </a:xfrm>
        </p:grpSpPr>
        <p:sp>
          <p:nvSpPr>
            <p:cNvPr id="210" name="Google Shape;210;p6"/>
            <p:cNvSpPr/>
            <p:nvPr/>
          </p:nvSpPr>
          <p:spPr>
            <a:xfrm>
              <a:off x="0" y="4875699"/>
              <a:ext cx="6941404" cy="10949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 txBox="1"/>
            <p:nvPr/>
          </p:nvSpPr>
          <p:spPr>
            <a:xfrm>
              <a:off x="53452" y="4929151"/>
              <a:ext cx="6834500" cy="988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Portable SLOs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6"/>
          <p:cNvGrpSpPr/>
          <p:nvPr/>
        </p:nvGrpSpPr>
        <p:grpSpPr>
          <a:xfrm>
            <a:off x="7979569" y="1878779"/>
            <a:ext cx="3986212" cy="974511"/>
            <a:chOff x="0" y="4875699"/>
            <a:chExt cx="6941404" cy="1094979"/>
          </a:xfrm>
        </p:grpSpPr>
        <p:sp>
          <p:nvSpPr>
            <p:cNvPr id="213" name="Google Shape;213;p6"/>
            <p:cNvSpPr/>
            <p:nvPr/>
          </p:nvSpPr>
          <p:spPr>
            <a:xfrm>
              <a:off x="0" y="4875699"/>
              <a:ext cx="6941404" cy="10949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 txBox="1"/>
            <p:nvPr/>
          </p:nvSpPr>
          <p:spPr>
            <a:xfrm>
              <a:off x="53452" y="4929151"/>
              <a:ext cx="6834500" cy="988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High-level SDG SLOs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6"/>
          <p:cNvSpPr txBox="1"/>
          <p:nvPr/>
        </p:nvSpPr>
        <p:spPr>
          <a:xfrm>
            <a:off x="152477" y="3115540"/>
            <a:ext cx="33476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Higher-order thinking and skills you want students to develop by the end of your course</a:t>
            </a:r>
            <a:endParaRPr/>
          </a:p>
        </p:txBody>
      </p:sp>
      <p:sp>
        <p:nvSpPr>
          <p:cNvPr id="216" name="Google Shape;216;p6"/>
          <p:cNvSpPr txBox="1"/>
          <p:nvPr/>
        </p:nvSpPr>
        <p:spPr>
          <a:xfrm>
            <a:off x="4010557" y="3115540"/>
            <a:ext cx="349314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Higher-order thinking and skills you want students to take with them to the next class, into their careers, and onto a lifetime of learning.</a:t>
            </a:r>
            <a:endParaRPr/>
          </a:p>
        </p:txBody>
      </p:sp>
      <p:sp>
        <p:nvSpPr>
          <p:cNvPr id="217" name="Google Shape;217;p6"/>
          <p:cNvSpPr txBox="1"/>
          <p:nvPr/>
        </p:nvSpPr>
        <p:spPr>
          <a:xfrm>
            <a:off x="7979569" y="3101110"/>
            <a:ext cx="395551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Higher-order thinking and skills that help students connect disciplinary knowledge/skills to complex societal challenges and solutions.</a:t>
            </a:r>
            <a:endParaRPr/>
          </a:p>
        </p:txBody>
      </p:sp>
      <p:sp>
        <p:nvSpPr>
          <p:cNvPr id="218" name="Google Shape;218;p6"/>
          <p:cNvSpPr txBox="1"/>
          <p:nvPr/>
        </p:nvSpPr>
        <p:spPr>
          <a:xfrm>
            <a:off x="205858" y="4748450"/>
            <a:ext cx="316222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and provide examples of how laws and regulatory policy can foster or hinder emerging technologies.* </a:t>
            </a:r>
            <a:endParaRPr/>
          </a:p>
        </p:txBody>
      </p:sp>
      <p:sp>
        <p:nvSpPr>
          <p:cNvPr id="219" name="Google Shape;219;p6"/>
          <p:cNvSpPr txBox="1"/>
          <p:nvPr/>
        </p:nvSpPr>
        <p:spPr>
          <a:xfrm>
            <a:off x="363648" y="6431420"/>
            <a:ext cx="53631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*From Eric Overby’s “Analysis of Emerging Technologies” course </a:t>
            </a:r>
            <a:endParaRPr/>
          </a:p>
        </p:txBody>
      </p:sp>
      <p:sp>
        <p:nvSpPr>
          <p:cNvPr id="220" name="Google Shape;220;p6"/>
          <p:cNvSpPr txBox="1"/>
          <p:nvPr/>
        </p:nvSpPr>
        <p:spPr>
          <a:xfrm>
            <a:off x="4051683" y="4772674"/>
            <a:ext cx="331069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 the likely effects of proposed laws and regulatory policy on the dissemination and impact of emerging technologies.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8025905" y="4779566"/>
            <a:ext cx="395551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 alternative energy regulatory policies with respect to their impact on the expansion of renewable energy and climate vulnerability in the U.S.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title"/>
          </p:nvPr>
        </p:nvSpPr>
        <p:spPr>
          <a:xfrm>
            <a:off x="956850" y="288413"/>
            <a:ext cx="10302239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n-US" sz="40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reference: </a:t>
            </a:r>
            <a:br>
              <a:rPr lang="en-US" sz="40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characteristics of ESD will we prioritize?</a:t>
            </a:r>
            <a:endParaRPr/>
          </a:p>
        </p:txBody>
      </p:sp>
      <p:grpSp>
        <p:nvGrpSpPr>
          <p:cNvPr id="231" name="Google Shape;231;p7"/>
          <p:cNvGrpSpPr/>
          <p:nvPr/>
        </p:nvGrpSpPr>
        <p:grpSpPr>
          <a:xfrm>
            <a:off x="957594" y="2328329"/>
            <a:ext cx="10280376" cy="2375751"/>
            <a:chOff x="313538" y="215750"/>
            <a:chExt cx="10280376" cy="2375751"/>
          </a:xfrm>
        </p:grpSpPr>
        <p:sp>
          <p:nvSpPr>
            <p:cNvPr id="232" name="Google Shape;232;p7"/>
            <p:cNvSpPr/>
            <p:nvPr/>
          </p:nvSpPr>
          <p:spPr>
            <a:xfrm>
              <a:off x="684914" y="215750"/>
              <a:ext cx="1098000" cy="109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18914" y="449750"/>
              <a:ext cx="630000" cy="63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313538" y="1638132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313538" y="1638132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US" sz="2200" b="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BROAD</a:t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799914" y="215750"/>
              <a:ext cx="1098000" cy="109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033914" y="449750"/>
              <a:ext cx="630000" cy="63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2448914" y="165575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 txBox="1"/>
            <p:nvPr/>
          </p:nvSpPr>
          <p:spPr>
            <a:xfrm>
              <a:off x="2448914" y="165575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US" sz="2200" b="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ENGAGING</a:t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5047410" y="225160"/>
              <a:ext cx="1098000" cy="109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906020" y="1961501"/>
              <a:ext cx="630000" cy="630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696412" y="1640702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 txBox="1"/>
            <p:nvPr/>
          </p:nvSpPr>
          <p:spPr>
            <a:xfrm>
              <a:off x="4696412" y="1640702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US" sz="2200" b="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COMPLEX</a:t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029914" y="215750"/>
              <a:ext cx="1098000" cy="1098000"/>
            </a:xfrm>
            <a:prstGeom prst="ellipse">
              <a:avLst/>
            </a:prstGeom>
            <a:solidFill>
              <a:srgbClr val="59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263914" y="449750"/>
              <a:ext cx="630000" cy="6300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6678914" y="165575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 txBox="1"/>
            <p:nvPr/>
          </p:nvSpPr>
          <p:spPr>
            <a:xfrm>
              <a:off x="6678914" y="165575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US" sz="2200" b="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ALIGNED</a:t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9144914" y="215750"/>
              <a:ext cx="1098000" cy="109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9378914" y="449750"/>
              <a:ext cx="630000" cy="630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8793914" y="165575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 txBox="1"/>
            <p:nvPr/>
          </p:nvSpPr>
          <p:spPr>
            <a:xfrm>
              <a:off x="8793914" y="165575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US" sz="2200" b="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CULTURALLY AFFIRMING</a:t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7"/>
          <p:cNvSpPr/>
          <p:nvPr/>
        </p:nvSpPr>
        <p:spPr>
          <a:xfrm>
            <a:off x="1165629" y="4704080"/>
            <a:ext cx="1098000" cy="109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7"/>
          <p:cNvGrpSpPr/>
          <p:nvPr/>
        </p:nvGrpSpPr>
        <p:grpSpPr>
          <a:xfrm>
            <a:off x="192299" y="6013299"/>
            <a:ext cx="4950691" cy="417817"/>
            <a:chOff x="2394808" y="1643749"/>
            <a:chExt cx="1854106" cy="744001"/>
          </a:xfrm>
        </p:grpSpPr>
        <p:sp>
          <p:nvSpPr>
            <p:cNvPr id="254" name="Google Shape;254;p7"/>
            <p:cNvSpPr/>
            <p:nvPr/>
          </p:nvSpPr>
          <p:spPr>
            <a:xfrm>
              <a:off x="2448914" y="165575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2394808" y="1643749"/>
              <a:ext cx="1088587" cy="744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200"/>
                <a:buFont typeface="Arial"/>
                <a:buNone/>
              </a:pPr>
              <a:r>
                <a:rPr lang="en-US" sz="2200" b="0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TRANSDISCIPLINARY</a:t>
              </a:r>
              <a:endParaRPr sz="2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p7"/>
          <p:cNvGrpSpPr/>
          <p:nvPr/>
        </p:nvGrpSpPr>
        <p:grpSpPr>
          <a:xfrm>
            <a:off x="3376555" y="5970040"/>
            <a:ext cx="2502043" cy="720000"/>
            <a:chOff x="313538" y="1638132"/>
            <a:chExt cx="1800000" cy="720000"/>
          </a:xfrm>
        </p:grpSpPr>
        <p:sp>
          <p:nvSpPr>
            <p:cNvPr id="257" name="Google Shape;257;p7"/>
            <p:cNvSpPr/>
            <p:nvPr/>
          </p:nvSpPr>
          <p:spPr>
            <a:xfrm>
              <a:off x="313538" y="1638132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 txBox="1"/>
            <p:nvPr/>
          </p:nvSpPr>
          <p:spPr>
            <a:xfrm>
              <a:off x="313538" y="1638132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2200"/>
                <a:buFont typeface="Arial"/>
                <a:buNone/>
              </a:pPr>
              <a:r>
                <a:rPr lang="en-US" sz="2200" b="0" cap="none">
                  <a:solidFill>
                    <a:srgbClr val="1F3864"/>
                  </a:solidFill>
                  <a:latin typeface="Arial"/>
                  <a:ea typeface="Arial"/>
                  <a:cs typeface="Arial"/>
                  <a:sym typeface="Arial"/>
                </a:rPr>
                <a:t>INCLUDES VALUES</a:t>
              </a:r>
              <a:r>
                <a:rPr lang="en-US" sz="2200" cap="none">
                  <a:solidFill>
                    <a:srgbClr val="1F3864"/>
                  </a:solidFill>
                  <a:latin typeface="Arial"/>
                  <a:ea typeface="Arial"/>
                  <a:cs typeface="Arial"/>
                  <a:sym typeface="Arial"/>
                </a:rPr>
                <a:t> &amp;</a:t>
              </a:r>
              <a:r>
                <a:rPr lang="en-US" sz="2200" b="0" cap="none">
                  <a:solidFill>
                    <a:srgbClr val="1F3864"/>
                  </a:solidFill>
                  <a:latin typeface="Arial"/>
                  <a:ea typeface="Arial"/>
                  <a:cs typeface="Arial"/>
                  <a:sym typeface="Arial"/>
                </a:rPr>
                <a:t> ETHICS</a:t>
              </a:r>
              <a:endParaRPr sz="22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9" name="Google Shape;259;p7" descr="values icon - Successful 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14491" y="4627127"/>
            <a:ext cx="1226172" cy="122617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7"/>
          <p:cNvSpPr/>
          <p:nvPr/>
        </p:nvSpPr>
        <p:spPr>
          <a:xfrm>
            <a:off x="7036218" y="4704080"/>
            <a:ext cx="1042456" cy="109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7" descr="Power Symbol Icons - Download Free Vector Icons | Noun Projec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53236" y="4948870"/>
            <a:ext cx="608420" cy="608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7"/>
          <p:cNvGrpSpPr/>
          <p:nvPr/>
        </p:nvGrpSpPr>
        <p:grpSpPr>
          <a:xfrm>
            <a:off x="6352580" y="5994041"/>
            <a:ext cx="2263861" cy="720000"/>
            <a:chOff x="8793914" y="1655750"/>
            <a:chExt cx="1800000" cy="720000"/>
          </a:xfrm>
        </p:grpSpPr>
        <p:sp>
          <p:nvSpPr>
            <p:cNvPr id="263" name="Google Shape;263;p7"/>
            <p:cNvSpPr/>
            <p:nvPr/>
          </p:nvSpPr>
          <p:spPr>
            <a:xfrm>
              <a:off x="8793914" y="165575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 txBox="1"/>
            <p:nvPr/>
          </p:nvSpPr>
          <p:spPr>
            <a:xfrm>
              <a:off x="8793914" y="165575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200"/>
                <a:buFont typeface="Arial"/>
                <a:buNone/>
              </a:pPr>
              <a:r>
                <a:rPr lang="en-US" sz="2200" b="0" cap="non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EMPOWERING</a:t>
              </a:r>
              <a:endParaRPr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5" name="Google Shape;265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69061" y="4922038"/>
            <a:ext cx="695829" cy="65667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7"/>
          <p:cNvSpPr/>
          <p:nvPr/>
        </p:nvSpPr>
        <p:spPr>
          <a:xfrm>
            <a:off x="9768718" y="4762183"/>
            <a:ext cx="1098000" cy="109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7"/>
          <p:cNvGrpSpPr/>
          <p:nvPr/>
        </p:nvGrpSpPr>
        <p:grpSpPr>
          <a:xfrm>
            <a:off x="9255153" y="6007412"/>
            <a:ext cx="2568570" cy="732626"/>
            <a:chOff x="-103734" y="1625506"/>
            <a:chExt cx="2568570" cy="732626"/>
          </a:xfrm>
        </p:grpSpPr>
        <p:sp>
          <p:nvSpPr>
            <p:cNvPr id="268" name="Google Shape;268;p7"/>
            <p:cNvSpPr/>
            <p:nvPr/>
          </p:nvSpPr>
          <p:spPr>
            <a:xfrm>
              <a:off x="313538" y="1638132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 txBox="1"/>
            <p:nvPr/>
          </p:nvSpPr>
          <p:spPr>
            <a:xfrm>
              <a:off x="-103734" y="1625506"/>
              <a:ext cx="256857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200"/>
                <a:buFont typeface="Arial"/>
                <a:buNone/>
              </a:pPr>
              <a:r>
                <a:rPr lang="en-US" sz="2200" b="0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TRANSFORMATIVE</a:t>
              </a:r>
              <a:endParaRPr sz="2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0" name="Google Shape;270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24778" y="2576604"/>
            <a:ext cx="634039" cy="63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17927" y="4978097"/>
            <a:ext cx="625374" cy="62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 txBox="1">
            <a:spLocks noGrp="1"/>
          </p:cNvSpPr>
          <p:nvPr>
            <p:ph type="title"/>
          </p:nvPr>
        </p:nvSpPr>
        <p:spPr>
          <a:xfrm>
            <a:off x="2102536" y="114883"/>
            <a:ext cx="7868536" cy="859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Options: SDG SLO integration can be at lesson, unit, and/or course levels</a:t>
            </a:r>
            <a:endParaRPr/>
          </a:p>
        </p:txBody>
      </p:sp>
      <p:sp>
        <p:nvSpPr>
          <p:cNvPr id="278" name="Google Shape;278;p8"/>
          <p:cNvSpPr txBox="1"/>
          <p:nvPr/>
        </p:nvSpPr>
        <p:spPr>
          <a:xfrm>
            <a:off x="591227" y="1534301"/>
            <a:ext cx="4200848" cy="1634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SLO: </a:t>
            </a:r>
            <a:r>
              <a:rPr lang="en-US" sz="1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experiments using statistical methods, for the purpose of building models and designing chemical processes*</a:t>
            </a:r>
            <a:endParaRPr sz="18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375051" y="4287520"/>
            <a:ext cx="3454970" cy="1306986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 SLO: 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and effectively employ appropriate statistical tools for a variety of experiments. </a:t>
            </a:r>
            <a:endParaRPr/>
          </a:p>
        </p:txBody>
      </p:sp>
      <p:sp>
        <p:nvSpPr>
          <p:cNvPr id="280" name="Google Shape;280;p8"/>
          <p:cNvSpPr/>
          <p:nvPr/>
        </p:nvSpPr>
        <p:spPr>
          <a:xfrm>
            <a:off x="8077684" y="4287520"/>
            <a:ext cx="3434067" cy="1306986"/>
          </a:xfrm>
          <a:prstGeom prst="rect">
            <a:avLst/>
          </a:prstGeom>
          <a:solidFill>
            <a:srgbClr val="75707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 SLO: 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Evaluate alternative solution methodologies with respect to energy, waste, and health impacts. (SDGs 3,6,7,9)</a:t>
            </a:r>
            <a:endParaRPr/>
          </a:p>
        </p:txBody>
      </p:sp>
      <p:sp>
        <p:nvSpPr>
          <p:cNvPr id="281" name="Google Shape;281;p8"/>
          <p:cNvSpPr txBox="1"/>
          <p:nvPr/>
        </p:nvSpPr>
        <p:spPr>
          <a:xfrm>
            <a:off x="5256286" y="1534301"/>
            <a:ext cx="4005298" cy="1634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SLO: </a:t>
            </a:r>
            <a:r>
              <a:rPr lang="en-US" sz="18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Formulate and solve process design problems, based on economic analysis and using mathematical models of chemical processes*</a:t>
            </a:r>
            <a:endParaRPr sz="1800" b="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4578912" y="4287520"/>
            <a:ext cx="3198417" cy="1306986"/>
          </a:xfrm>
          <a:prstGeom prst="rect">
            <a:avLst/>
          </a:prstGeom>
          <a:solidFill>
            <a:srgbClr val="75707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 SLO: 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Apply appropriate economic analysis tools to evaluate…</a:t>
            </a:r>
            <a:endParaRPr/>
          </a:p>
        </p:txBody>
      </p:sp>
      <p:sp>
        <p:nvSpPr>
          <p:cNvPr id="283" name="Google Shape;283;p8"/>
          <p:cNvSpPr txBox="1"/>
          <p:nvPr/>
        </p:nvSpPr>
        <p:spPr>
          <a:xfrm>
            <a:off x="1997960" y="6436086"/>
            <a:ext cx="8531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*Course SLOs from Yoshiaki Kawajiri’s “Numerical Methods in Chemical Engineering”</a:t>
            </a:r>
            <a:endParaRPr/>
          </a:p>
        </p:txBody>
      </p:sp>
      <p:sp>
        <p:nvSpPr>
          <p:cNvPr id="284" name="Google Shape;284;p8"/>
          <p:cNvSpPr txBox="1"/>
          <p:nvPr/>
        </p:nvSpPr>
        <p:spPr>
          <a:xfrm>
            <a:off x="9804063" y="1137616"/>
            <a:ext cx="2216360" cy="2308324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integration with an SDG SLO: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opportunities to reduce energy and water use and the creation of toxic byproducts in _________ industry.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(SDG 9)  </a:t>
            </a:r>
            <a:endParaRPr/>
          </a:p>
        </p:txBody>
      </p:sp>
      <p:cxnSp>
        <p:nvCxnSpPr>
          <p:cNvPr id="285" name="Google Shape;285;p8"/>
          <p:cNvCxnSpPr/>
          <p:nvPr/>
        </p:nvCxnSpPr>
        <p:spPr>
          <a:xfrm flipH="1">
            <a:off x="1775530" y="3192009"/>
            <a:ext cx="728396" cy="10719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86" name="Google Shape;286;p8"/>
          <p:cNvCxnSpPr/>
          <p:nvPr/>
        </p:nvCxnSpPr>
        <p:spPr>
          <a:xfrm flipH="1">
            <a:off x="5880013" y="3215539"/>
            <a:ext cx="1053680" cy="96890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87" name="Google Shape;287;p8"/>
          <p:cNvCxnSpPr/>
          <p:nvPr/>
        </p:nvCxnSpPr>
        <p:spPr>
          <a:xfrm>
            <a:off x="8078212" y="3223384"/>
            <a:ext cx="1150570" cy="101081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88" name="Google Shape;288;p8"/>
          <p:cNvCxnSpPr/>
          <p:nvPr/>
        </p:nvCxnSpPr>
        <p:spPr>
          <a:xfrm>
            <a:off x="9322144" y="2260553"/>
            <a:ext cx="39108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9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"/>
          <p:cNvSpPr txBox="1">
            <a:spLocks noGrp="1"/>
          </p:cNvSpPr>
          <p:nvPr>
            <p:ph type="title"/>
          </p:nvPr>
        </p:nvSpPr>
        <p:spPr>
          <a:xfrm>
            <a:off x="1895126" y="343342"/>
            <a:ext cx="8284948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Options: Consider different kinds of SLOs</a:t>
            </a:r>
            <a:endParaRPr sz="3200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778" y="2576604"/>
            <a:ext cx="634039" cy="63403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173496" y="1775616"/>
            <a:ext cx="3566159" cy="41242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Cognitive/intellectual: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learner can explain historical reasons for current settlement patterns.*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learner appropriately applies basic principles of sustainable planning and building in their designs.**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"/>
          <p:cNvSpPr txBox="1"/>
          <p:nvPr/>
        </p:nvSpPr>
        <p:spPr>
          <a:xfrm>
            <a:off x="3913151" y="1783229"/>
            <a:ext cx="4058866" cy="415498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Socio-Emotional/dispositional: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learner can articulate ways in which their natural, social, and technical environment has shaped their own identity.*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 will value scientific expertise in decision making and demonstrate this by using evidence appropriately.**</a:t>
            </a:r>
            <a:endParaRPr/>
          </a:p>
        </p:txBody>
      </p:sp>
      <p:sp>
        <p:nvSpPr>
          <p:cNvPr id="301" name="Google Shape;301;p9"/>
          <p:cNvSpPr txBox="1"/>
          <p:nvPr/>
        </p:nvSpPr>
        <p:spPr>
          <a:xfrm>
            <a:off x="8203907" y="1766648"/>
            <a:ext cx="3802217" cy="412420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Behavioral/practical: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learner is able to plan, implement, and evaluate community-based projects in collaboration with others.*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 will implement effective search strategies and evaluate sources of information for relevance and authority.**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299124" y="6144996"/>
            <a:ext cx="115937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*Adapted from SDG 11 Learning Objectives (p. 32) in 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 for SDGs Learning Objectives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(UNESCO 2017)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**Adapted from Learning That Matters, Ch. 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Microsoft Macintosh PowerPoint</Application>
  <PresentationFormat>Widescreen</PresentationFormat>
  <Paragraphs>105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Roboto</vt:lpstr>
      <vt:lpstr>Office Theme</vt:lpstr>
      <vt:lpstr>2_Custom Design</vt:lpstr>
      <vt:lpstr>Welcome back to our Faculty Learning Community:  Teaching with the  UN Sustainable Development Goals!</vt:lpstr>
      <vt:lpstr>FLC Objectives</vt:lpstr>
      <vt:lpstr>ESD and Student Learning Objectives (SLOs):  What do we want students to be able to do as a result of our unit/course/program (short and long-term)? How do we go about integrating existing and SDG-oriented SLOs? </vt:lpstr>
      <vt:lpstr>SMART SLOs</vt:lpstr>
      <vt:lpstr>Are these SLOs SMART?</vt:lpstr>
      <vt:lpstr>What are “portable” SLOs and how are they related to SDG integration? </vt:lpstr>
      <vt:lpstr>For reference:  What characteristics of ESD will we prioritize?</vt:lpstr>
      <vt:lpstr>Options: SDG SLO integration can be at lesson, unit, and/or course levels</vt:lpstr>
      <vt:lpstr>Options: Consider different kinds of SLOs</vt:lpstr>
      <vt:lpstr>Options: Adding or Integrating SDG SLOs?</vt:lpstr>
      <vt:lpstr>Options: Adding or Integrating SDG SLOs?</vt:lpstr>
      <vt:lpstr>Chat storm prompt</vt:lpstr>
      <vt:lpstr>Resource Walk-Through (see today’s folder)</vt:lpstr>
      <vt:lpstr>Try it Out!</vt:lpstr>
      <vt:lpstr>Thanks!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to our Faculty Learning Community:  Teaching with the  UN Sustainable Development Goals!</dc:title>
  <dc:creator>Hull, Rebecca Watts</dc:creator>
  <cp:lastModifiedBy>Hull, Rebecca Watts</cp:lastModifiedBy>
  <cp:revision>1</cp:revision>
  <dcterms:created xsi:type="dcterms:W3CDTF">2021-09-09T22:38:10Z</dcterms:created>
  <dcterms:modified xsi:type="dcterms:W3CDTF">2021-10-08T22:27:42Z</dcterms:modified>
</cp:coreProperties>
</file>