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8" r:id="rId2"/>
    <p:sldId id="306" r:id="rId3"/>
    <p:sldId id="311" r:id="rId4"/>
    <p:sldId id="312" r:id="rId5"/>
    <p:sldId id="313" r:id="rId6"/>
    <p:sldId id="314" r:id="rId7"/>
    <p:sldId id="315" r:id="rId8"/>
    <p:sldId id="317" r:id="rId9"/>
    <p:sldId id="316" r:id="rId10"/>
    <p:sldId id="297" r:id="rId11"/>
    <p:sldId id="299" r:id="rId12"/>
    <p:sldId id="318" r:id="rId13"/>
    <p:sldId id="31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7F1F3-7CEE-427B-8B09-8A0417EBA68F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7A61C-8E7D-4BE2-AD14-3B9FA7009D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729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0CE1D-2C7E-41CA-9E2D-DE64D8EB751D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04D65-A17E-4CB8-8704-05CC20ED162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1422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01/08/2013</a:t>
            </a:r>
            <a:endParaRPr lang="en-US" altLang="ja-JP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altLang="ja-JP" smtClean="0">
                <a:solidFill>
                  <a:srgbClr val="EBDDC3"/>
                </a:solidFill>
              </a:rPr>
              <a:t>Governance</a:t>
            </a:r>
            <a:endParaRPr lang="en-US" altLang="ja-JP" dirty="0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6D79F4F-D064-425C-8EC5-183B5BE106F0}" type="slidenum">
              <a:rPr lang="ja-JP" altLang="en-US" smtClean="0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93DF9-AFA2-46E5-8039-E06351C99E26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37BA84EC-7D77-486F-BFCD-82B56DB81F62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30F709-EC3E-4F3A-A059-B4362DC173F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0BA9F58-0745-4F5A-8516-E34C95F5771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DC04E124-430B-417E-AD58-DA6920A1A048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04ACE2-71EA-4746-AA2B-6B4DEB14783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BD7183-4FBC-4C0A-996E-A7E9704DE257}" type="slidenum">
              <a:rPr lang="ja-JP" altLang="en-US" smtClean="0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4804BD-BCFD-4018-A26C-021F9C201BC8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E381B49-1C8B-4DAA-A08A-BCF0B61BA52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1" smtClean="0">
                <a:solidFill>
                  <a:srgbClr val="775F55"/>
                </a:solidFill>
                <a:latin typeface="Arial" charset="0"/>
                <a:ea typeface="MS PGothic" pitchFamily="34" charset="-128"/>
              </a:rPr>
              <a:t>01/08/2013</a:t>
            </a:r>
            <a:endParaRPr lang="en-US" altLang="ja-JP" b="1" dirty="0">
              <a:solidFill>
                <a:srgbClr val="775F55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ja-JP" b="1" smtClean="0">
                <a:solidFill>
                  <a:srgbClr val="775F55"/>
                </a:solidFill>
                <a:latin typeface="Arial" charset="0"/>
                <a:ea typeface="MS PGothic" pitchFamily="34" charset="-128"/>
              </a:rPr>
              <a:t>Governance</a:t>
            </a:r>
            <a:endParaRPr lang="en-US" altLang="ja-JP" b="1" dirty="0">
              <a:solidFill>
                <a:srgbClr val="775F55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66D281-7A07-46EB-9CB2-9E9448AE1D28}" type="slidenum">
              <a:rPr lang="ja-JP" altLang="en-US" smtClean="0">
                <a:latin typeface="Arial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latin typeface="Arial" charset="0"/>
              <a:ea typeface="MS PGothic" pitchFamily="34" charset="-128"/>
            </a:endParaRPr>
          </a:p>
        </p:txBody>
      </p:sp>
      <p:pic>
        <p:nvPicPr>
          <p:cNvPr id="10" name="Picture 7" descr="Logo-TopLef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485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6553200" y="6324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ja-JP" b="1" dirty="0">
                <a:solidFill>
                  <a:srgbClr val="F7B615"/>
                </a:solidFill>
                <a:latin typeface="Arial" pitchFamily="34" charset="0"/>
                <a:ea typeface="MS PGothic" pitchFamily="34" charset="-128"/>
              </a:rPr>
              <a:t>www.ias.unu.edu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1905000"/>
            <a:ext cx="8305800" cy="18288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ja-JP" sz="3600" b="1" dirty="0" smtClean="0">
                <a:solidFill>
                  <a:srgbClr val="7BA79D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Governance and Coordination of RCEs</a:t>
            </a:r>
            <a:endParaRPr lang="en-US" altLang="ja-JP" sz="3600" b="1" dirty="0">
              <a:solidFill>
                <a:srgbClr val="7BA79D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+mj-ea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62000" y="4572000"/>
            <a:ext cx="73152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>
              <a:spcBef>
                <a:spcPts val="400"/>
              </a:spcBef>
              <a:buClr>
                <a:srgbClr val="94B6D2"/>
              </a:buClr>
              <a:buSzPct val="68000"/>
              <a:defRPr/>
            </a:pPr>
            <a:r>
              <a:rPr lang="en-US" altLang="ja-JP" b="1" dirty="0">
                <a:solidFill>
                  <a:prstClr val="black"/>
                </a:solidFill>
              </a:rPr>
              <a:t>Abel Barasa Atiti </a:t>
            </a:r>
          </a:p>
          <a:p>
            <a:pPr algn="ctr">
              <a:spcBef>
                <a:spcPts val="400"/>
              </a:spcBef>
              <a:buClr>
                <a:srgbClr val="94B6D2"/>
              </a:buClr>
              <a:buSzPct val="68000"/>
              <a:defRPr/>
            </a:pPr>
            <a:r>
              <a:rPr lang="en-US" altLang="ja-JP" sz="1400" b="1" dirty="0">
                <a:solidFill>
                  <a:prstClr val="black"/>
                </a:solidFill>
              </a:rPr>
              <a:t>Research Fellow, 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UNU-IAS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algn="r">
              <a:spcBef>
                <a:spcPts val="400"/>
              </a:spcBef>
              <a:buClr>
                <a:srgbClr val="94B6D2"/>
              </a:buClr>
              <a:buSzPct val="68000"/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25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5715000" cy="609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Sharing of Case Stories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01/08/2013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Governance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10</a:t>
            </a:fld>
            <a:endParaRPr lang="en-US" altLang="ja-JP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Explain how through the </a:t>
            </a:r>
            <a:r>
              <a:rPr lang="en-GB" dirty="0" smtClean="0"/>
              <a:t>existing governance </a:t>
            </a:r>
            <a:r>
              <a:rPr lang="en-GB" dirty="0"/>
              <a:t>mechanisms </a:t>
            </a:r>
            <a:r>
              <a:rPr lang="en-GB" dirty="0" smtClean="0"/>
              <a:t>your RCE</a:t>
            </a:r>
            <a:r>
              <a:rPr lang="en-GB" dirty="0"/>
              <a:t>:</a:t>
            </a:r>
            <a:endParaRPr lang="en-US" dirty="0"/>
          </a:p>
          <a:p>
            <a:pPr lvl="0"/>
            <a:r>
              <a:rPr lang="en-GB" dirty="0"/>
              <a:t>promotes decentralised decision-making processes</a:t>
            </a:r>
            <a:endParaRPr lang="en-US" dirty="0"/>
          </a:p>
          <a:p>
            <a:pPr lvl="0"/>
            <a:r>
              <a:rPr lang="en-GB" dirty="0"/>
              <a:t>enhances trust, mutuality and common identity </a:t>
            </a:r>
            <a:endParaRPr lang="en-US" dirty="0"/>
          </a:p>
          <a:p>
            <a:pPr lvl="0"/>
            <a:r>
              <a:rPr lang="en-GB" dirty="0"/>
              <a:t>generates the maximum possible ESD value, greater than the sum of what each single stakeholder could achieve without collaboration</a:t>
            </a:r>
            <a:endParaRPr lang="en-US" dirty="0"/>
          </a:p>
          <a:p>
            <a:pPr lvl="0"/>
            <a:r>
              <a:rPr lang="en-GB" dirty="0"/>
              <a:t>provides integrative, unrestrained and open-ended approaches to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84848" cy="990600"/>
          </a:xfrm>
        </p:spPr>
        <p:txBody>
          <a:bodyPr>
            <a:noAutofit/>
          </a:bodyPr>
          <a:lstStyle/>
          <a:p>
            <a:r>
              <a:rPr lang="en-US" sz="3000" dirty="0" smtClean="0"/>
              <a:t>Group Discussions</a:t>
            </a:r>
            <a:endParaRPr lang="en-US" sz="3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01/08/2013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Governance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governance and coordination challenges face RCEs in their pursuit to implement collaborative ESD activities in their contexts?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Based on your experience what governance and coordination structures are best suited to take advantage of the diverse expertise within an RCE network to address sustainability issues?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What has worked well for your RCE in terms of governance and coordination of ESD activities?</a:t>
            </a:r>
          </a:p>
        </p:txBody>
      </p:sp>
    </p:spTree>
    <p:extLst>
      <p:ext uri="{BB962C8B-B14F-4D97-AF65-F5344CB8AC3E}">
        <p14:creationId xmlns:p14="http://schemas.microsoft.com/office/powerpoint/2010/main" val="338319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84848" cy="990600"/>
          </a:xfrm>
        </p:spPr>
        <p:txBody>
          <a:bodyPr>
            <a:noAutofit/>
          </a:bodyPr>
          <a:lstStyle/>
          <a:p>
            <a:r>
              <a:rPr lang="en-US" sz="3000" dirty="0" smtClean="0"/>
              <a:t>Social Network Analysis</a:t>
            </a:r>
            <a:endParaRPr lang="en-US" sz="3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01/08/2013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Governance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List the core partners of your RCE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does the cooperation and coordination between the partners work?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many new partnerships have been created in your RCE since acknowledgement?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05226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784848" cy="990600"/>
          </a:xfrm>
        </p:spPr>
        <p:txBody>
          <a:bodyPr>
            <a:noAutofit/>
          </a:bodyPr>
          <a:lstStyle/>
          <a:p>
            <a:r>
              <a:rPr lang="en-US" sz="3000" dirty="0" smtClean="0"/>
              <a:t>Social Network Analysis</a:t>
            </a:r>
            <a:endParaRPr lang="en-US" sz="3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01/08/2013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Governance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13</a:t>
            </a:fld>
            <a:endParaRPr lang="en-US" altLang="ja-JP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00200"/>
            <a:ext cx="6157468" cy="450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2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Governance in RCE Network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11" name="Rectangle 10"/>
          <p:cNvSpPr/>
          <p:nvPr/>
        </p:nvSpPr>
        <p:spPr>
          <a:xfrm>
            <a:off x="457200" y="1752600"/>
            <a:ext cx="8077200" cy="4506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Governance in RCE network (networked governance) refers to the coordination of interdependent actors from public, private and local community stakeholders for the purposes of developing and implementing ESD programs. </a:t>
            </a:r>
            <a:endParaRPr lang="en-US" sz="2400" dirty="0" smtClean="0"/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GB" sz="2000" dirty="0" smtClean="0">
                <a:solidFill>
                  <a:prstClr val="black"/>
                </a:solidFill>
              </a:rPr>
              <a:t>Networked governance structure is </a:t>
            </a:r>
            <a:r>
              <a:rPr lang="en-GB" sz="2000" dirty="0">
                <a:solidFill>
                  <a:prstClr val="black"/>
                </a:solidFill>
              </a:rPr>
              <a:t>designed to capture decision-making processes, which are </a:t>
            </a:r>
            <a:r>
              <a:rPr lang="en-GB" sz="2000" b="1" dirty="0">
                <a:solidFill>
                  <a:prstClr val="black"/>
                </a:solidFill>
              </a:rPr>
              <a:t>decentralised</a:t>
            </a:r>
            <a:r>
              <a:rPr lang="en-GB" sz="2000" dirty="0">
                <a:solidFill>
                  <a:prstClr val="black"/>
                </a:solidFill>
              </a:rPr>
              <a:t> and characterised by </a:t>
            </a:r>
            <a:r>
              <a:rPr lang="en-GB" sz="2000" b="1" dirty="0">
                <a:solidFill>
                  <a:prstClr val="black"/>
                </a:solidFill>
              </a:rPr>
              <a:t>fluidity</a:t>
            </a:r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GB" sz="2000" b="1" dirty="0">
                <a:solidFill>
                  <a:prstClr val="black"/>
                </a:solidFill>
              </a:rPr>
              <a:t>Trust, mutuality </a:t>
            </a:r>
            <a:r>
              <a:rPr lang="en-GB" sz="2000" dirty="0">
                <a:solidFill>
                  <a:prstClr val="black"/>
                </a:solidFill>
              </a:rPr>
              <a:t>and </a:t>
            </a:r>
            <a:r>
              <a:rPr lang="en-GB" sz="2000" b="1" dirty="0">
                <a:solidFill>
                  <a:prstClr val="black"/>
                </a:solidFill>
              </a:rPr>
              <a:t>common identity </a:t>
            </a:r>
            <a:r>
              <a:rPr lang="en-GB" sz="2000" dirty="0">
                <a:solidFill>
                  <a:prstClr val="black"/>
                </a:solidFill>
              </a:rPr>
              <a:t>are critical. </a:t>
            </a:r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GB" sz="2000" dirty="0">
                <a:solidFill>
                  <a:prstClr val="black"/>
                </a:solidFill>
              </a:rPr>
              <a:t>An RCE is expected to produce the maximum possible ESD value, greater than the sum of what each single stakeholder could achieve without collaboration.</a:t>
            </a:r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GB" sz="2000" dirty="0">
                <a:solidFill>
                  <a:prstClr val="black"/>
                </a:solidFill>
              </a:rPr>
              <a:t>Provides </a:t>
            </a:r>
            <a:r>
              <a:rPr lang="en-GB" sz="2000" b="1" dirty="0">
                <a:solidFill>
                  <a:prstClr val="black"/>
                </a:solidFill>
              </a:rPr>
              <a:t>integrative, unrestrained </a:t>
            </a:r>
            <a:r>
              <a:rPr lang="en-GB" sz="2000" dirty="0">
                <a:solidFill>
                  <a:prstClr val="black"/>
                </a:solidFill>
              </a:rPr>
              <a:t>and </a:t>
            </a:r>
            <a:r>
              <a:rPr lang="en-GB" sz="2000" b="1" dirty="0">
                <a:solidFill>
                  <a:prstClr val="black"/>
                </a:solidFill>
              </a:rPr>
              <a:t>open-ended</a:t>
            </a:r>
            <a:r>
              <a:rPr lang="en-GB" sz="2000" dirty="0">
                <a:solidFill>
                  <a:prstClr val="black"/>
                </a:solidFill>
              </a:rPr>
              <a:t> approaches to addressing environmental issues  </a:t>
            </a:r>
          </a:p>
          <a:p>
            <a:pPr>
              <a:lnSpc>
                <a:spcPct val="80000"/>
              </a:lnSpc>
              <a:defRPr/>
            </a:pPr>
            <a:endParaRPr lang="en-US" sz="2400" dirty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806181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553200" cy="990600"/>
          </a:xfrm>
        </p:spPr>
        <p:txBody>
          <a:bodyPr/>
          <a:lstStyle/>
          <a:p>
            <a:r>
              <a:rPr lang="en-US" dirty="0" smtClean="0"/>
              <a:t>Examples….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704ACE2-71EA-4746-AA2B-6B4DEB147833}" type="slidenum">
              <a:rPr lang="ja-JP" altLang="en-US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6" name="Rectangle 5"/>
          <p:cNvSpPr/>
          <p:nvPr/>
        </p:nvSpPr>
        <p:spPr>
          <a:xfrm>
            <a:off x="152400" y="1981200"/>
            <a:ext cx="4419600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altLang="ja-JP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Management/Governance </a:t>
            </a:r>
          </a:p>
          <a:p>
            <a:pPr marL="342900" lvl="1" indent="-342900" eaLnBrk="0" hangingPunct="0">
              <a:spcBef>
                <a:spcPct val="20000"/>
              </a:spcBef>
              <a:buSzPct val="107000"/>
              <a:buFont typeface="Wingdings" pitchFamily="2" charset="2"/>
              <a:buChar char="§"/>
              <a:defRPr/>
            </a:pPr>
            <a:r>
              <a:rPr lang="en-US" sz="1900" dirty="0" smtClean="0">
                <a:solidFill>
                  <a:srgbClr val="333333"/>
                </a:solidFill>
                <a:cs typeface="ＭＳ Ｐゴシック" charset="-128"/>
              </a:rPr>
              <a:t>Steering committee acts as the overall governing and decision making body.  </a:t>
            </a:r>
            <a:endParaRPr lang="en-GB" sz="1900" dirty="0" smtClean="0">
              <a:solidFill>
                <a:srgbClr val="333333"/>
              </a:solidFill>
              <a:cs typeface="ＭＳ Ｐゴシック" charset="-128"/>
            </a:endParaRPr>
          </a:p>
          <a:p>
            <a:pPr marL="342900" lvl="1" indent="-342900" eaLnBrk="0" hangingPunct="0">
              <a:spcBef>
                <a:spcPct val="20000"/>
              </a:spcBef>
              <a:buSzPct val="107000"/>
              <a:buFont typeface="Wingdings" pitchFamily="2" charset="2"/>
              <a:buChar char="§"/>
              <a:defRPr/>
            </a:pPr>
            <a:r>
              <a:rPr lang="en-US" sz="1900" dirty="0" smtClean="0">
                <a:solidFill>
                  <a:srgbClr val="333333"/>
                </a:solidFill>
                <a:cs typeface="ＭＳ Ｐゴシック" charset="-128"/>
              </a:rPr>
              <a:t>An RCE management team/secretariat in liaison with programme sub-committees runs day to day activities.</a:t>
            </a:r>
          </a:p>
          <a:p>
            <a:pPr marL="342900" lvl="1" indent="-342900" eaLnBrk="0" hangingPunct="0">
              <a:spcBef>
                <a:spcPct val="20000"/>
              </a:spcBef>
              <a:buSzPct val="107000"/>
              <a:buFont typeface="Wingdings" pitchFamily="2" charset="2"/>
              <a:buChar char="§"/>
              <a:defRPr/>
            </a:pPr>
            <a:r>
              <a:rPr lang="en-US" sz="1900" dirty="0" smtClean="0">
                <a:solidFill>
                  <a:srgbClr val="333333"/>
                </a:solidFill>
                <a:cs typeface="ＭＳ Ｐゴシック" charset="-128"/>
              </a:rPr>
              <a:t>Each stakeholder appoints a desk officer for RCE activities.</a:t>
            </a:r>
          </a:p>
          <a:p>
            <a:pPr marL="914400" lvl="1" indent="-457200">
              <a:buSzPct val="107000"/>
              <a:defRPr/>
            </a:pPr>
            <a:endParaRPr lang="en-GB" sz="1000" dirty="0" smtClean="0">
              <a:solidFill>
                <a:srgbClr val="333333"/>
              </a:solidFill>
              <a:cs typeface="ＭＳ Ｐゴシック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05000"/>
            <a:ext cx="4274820" cy="296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25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553200" cy="990600"/>
          </a:xfrm>
        </p:spPr>
        <p:txBody>
          <a:bodyPr/>
          <a:lstStyle/>
          <a:p>
            <a:r>
              <a:rPr lang="en-US" smtClean="0"/>
              <a:t>Examples….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775F55"/>
                </a:solidFill>
              </a:rPr>
              <a:t>01/08/2013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rgbClr val="775F55"/>
                </a:solidFill>
              </a:rPr>
              <a:t>Governance</a:t>
            </a:r>
            <a:endParaRPr lang="en-US" altLang="ja-JP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704ACE2-71EA-4746-AA2B-6B4DEB147833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52400" y="1905000"/>
            <a:ext cx="4267200" cy="3810000"/>
          </a:xfrm>
          <a:prstGeom prst="rect">
            <a:avLst/>
          </a:prstGeom>
        </p:spPr>
        <p:txBody>
          <a:bodyPr/>
          <a:lstStyle/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kumimoji="0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Management/Governance </a:t>
            </a:r>
          </a:p>
          <a:p>
            <a:pPr marL="74295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07000"/>
              <a:buFont typeface="Wingdings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An evolutionary governance structure in place, i.e. no legal entity will be constituted.</a:t>
            </a:r>
          </a:p>
          <a:p>
            <a:pPr marL="74295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07000"/>
              <a:buFont typeface="Wingdings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Structure consists of a Board of Partners comprising all the key partners.</a:t>
            </a:r>
          </a:p>
          <a:p>
            <a:pPr marL="74295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07000"/>
              <a:buFont typeface="Wingdings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Board of Directors made up of a smaller group – one representative from the identified sectors.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7000"/>
              <a:buFont typeface="Wingdings 2"/>
              <a:buChar char=""/>
              <a:tabLst/>
              <a:defRPr/>
            </a:pPr>
            <a:endParaRPr kumimoji="0" lang="en-GB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133600"/>
            <a:ext cx="4203859" cy="2634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03269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Drawing upon Ubuntu Philosophy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11" name="Rectangle 10"/>
          <p:cNvSpPr/>
          <p:nvPr/>
        </p:nvSpPr>
        <p:spPr>
          <a:xfrm>
            <a:off x="381000" y="1676400"/>
            <a:ext cx="80772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/>
              <a:t>“Ubuntu is a concept that brings to the force images of supportiveness</a:t>
            </a:r>
            <a:r>
              <a:rPr lang="en-US" sz="3200" dirty="0" smtClean="0"/>
              <a:t>, cooperation</a:t>
            </a:r>
            <a:r>
              <a:rPr lang="en-US" sz="3200" dirty="0"/>
              <a:t>, and solidarity. It is the basis of a social contract </a:t>
            </a:r>
            <a:r>
              <a:rPr lang="en-US" sz="3200" dirty="0" smtClean="0"/>
              <a:t>that stems </a:t>
            </a:r>
            <a:r>
              <a:rPr lang="en-US" sz="3200" dirty="0"/>
              <a:t>from, but transcends the narrow confines of the nuclear family to be </a:t>
            </a:r>
            <a:r>
              <a:rPr lang="en-US" sz="3200" dirty="0" smtClean="0"/>
              <a:t>extended kinship </a:t>
            </a:r>
            <a:r>
              <a:rPr lang="en-US" sz="3200" dirty="0"/>
              <a:t>network, the community. With diligent cultivation it should </a:t>
            </a:r>
            <a:r>
              <a:rPr lang="en-US" sz="3200" dirty="0" smtClean="0"/>
              <a:t>be extendable </a:t>
            </a:r>
            <a:r>
              <a:rPr lang="en-US" sz="3200" dirty="0"/>
              <a:t>to the </a:t>
            </a:r>
            <a:r>
              <a:rPr lang="en-US" sz="3200" dirty="0" smtClean="0"/>
              <a:t>[African RCE Network]”. (</a:t>
            </a:r>
            <a:r>
              <a:rPr lang="en-US" sz="3200" dirty="0" err="1" smtClean="0"/>
              <a:t>Khoza</a:t>
            </a:r>
            <a:r>
              <a:rPr lang="en-US" sz="3200" dirty="0" smtClean="0"/>
              <a:t>, 1994)</a:t>
            </a:r>
            <a:endParaRPr lang="en-US" sz="3200" dirty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5025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Ubuntu philosophy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457200" y="1752600"/>
            <a:ext cx="8077200" cy="3314383"/>
          </a:xfrm>
          <a:prstGeom prst="wedgeRoundRectCallout">
            <a:avLst/>
          </a:prstGeom>
        </p:spPr>
        <p:txBody>
          <a:bodyPr wrap="square">
            <a:spAutoFit/>
          </a:bodyPr>
          <a:lstStyle/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800" dirty="0">
                <a:solidFill>
                  <a:prstClr val="black"/>
                </a:solidFill>
              </a:rPr>
              <a:t>The core of Ubuntu philosophy lies in ‘Humanness’.</a:t>
            </a: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800" dirty="0">
                <a:solidFill>
                  <a:prstClr val="black"/>
                </a:solidFill>
              </a:rPr>
              <a:t>Focus on human engagements and interdependent relations.</a:t>
            </a: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800" b="1" dirty="0"/>
              <a:t>‘</a:t>
            </a:r>
            <a:r>
              <a:rPr lang="en-US" sz="2800" b="1" dirty="0" err="1"/>
              <a:t>Umunutu</a:t>
            </a:r>
            <a:r>
              <a:rPr lang="en-US" sz="2800" b="1" dirty="0"/>
              <a:t> </a:t>
            </a:r>
            <a:r>
              <a:rPr lang="en-US" sz="2800" b="1" dirty="0" err="1"/>
              <a:t>ngumuntu</a:t>
            </a:r>
            <a:r>
              <a:rPr lang="en-US" sz="2800" b="1" dirty="0"/>
              <a:t> </a:t>
            </a:r>
            <a:r>
              <a:rPr lang="en-US" sz="2800" b="1" dirty="0" err="1"/>
              <a:t>ngabantu</a:t>
            </a:r>
            <a:r>
              <a:rPr lang="en-US" sz="2800" b="1" dirty="0"/>
              <a:t>’ </a:t>
            </a:r>
            <a:r>
              <a:rPr lang="en-US" sz="2800" dirty="0"/>
              <a:t>(Xhosa expression) for: the person is a person through other persons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36850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Using the collective finger’s theory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11" name="Rectangle 10"/>
          <p:cNvSpPr/>
          <p:nvPr/>
        </p:nvSpPr>
        <p:spPr>
          <a:xfrm>
            <a:off x="457200" y="1752600"/>
            <a:ext cx="8077200" cy="35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>
                <a:solidFill>
                  <a:prstClr val="black"/>
                </a:solidFill>
              </a:rPr>
              <a:t>The collective finger’s theory – advanced by </a:t>
            </a:r>
            <a:r>
              <a:rPr lang="en-US" sz="2400" dirty="0" err="1">
                <a:solidFill>
                  <a:prstClr val="black"/>
                </a:solidFill>
              </a:rPr>
              <a:t>Mbigi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(1997), the ‘founder’ of the Ubuntu philosophy as management practice</a:t>
            </a: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>
                <a:solidFill>
                  <a:prstClr val="black"/>
                </a:solidFill>
              </a:rPr>
              <a:t>A </a:t>
            </a:r>
            <a:r>
              <a:rPr lang="en-US" sz="2400" dirty="0">
                <a:solidFill>
                  <a:prstClr val="black"/>
                </a:solidFill>
              </a:rPr>
              <a:t>thumb, although it is strong, cannot kill aphids on its own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prstClr val="black"/>
                </a:solidFill>
              </a:rPr>
              <a:t>It would </a:t>
            </a:r>
            <a:r>
              <a:rPr lang="en-US" sz="2400" dirty="0">
                <a:solidFill>
                  <a:prstClr val="black"/>
                </a:solidFill>
              </a:rPr>
              <a:t>require the collective cooperation of the other </a:t>
            </a:r>
            <a:r>
              <a:rPr lang="en-US" sz="2400" dirty="0" smtClean="0">
                <a:solidFill>
                  <a:prstClr val="black"/>
                </a:solidFill>
              </a:rPr>
              <a:t>fingers</a:t>
            </a: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prstClr val="black"/>
                </a:solidFill>
              </a:rPr>
              <a:t>Fingers </a:t>
            </a:r>
            <a:r>
              <a:rPr lang="en-US" sz="2400" dirty="0">
                <a:solidFill>
                  <a:prstClr val="black"/>
                </a:solidFill>
              </a:rPr>
              <a:t>must </a:t>
            </a:r>
            <a:r>
              <a:rPr lang="en-US" sz="2400" dirty="0">
                <a:solidFill>
                  <a:prstClr val="black"/>
                </a:solidFill>
              </a:rPr>
              <a:t>be seen as individuals, who interact in a collective way in order to </a:t>
            </a:r>
            <a:r>
              <a:rPr lang="en-US" sz="2400" dirty="0">
                <a:solidFill>
                  <a:prstClr val="black"/>
                </a:solidFill>
              </a:rPr>
              <a:t>achieve a </a:t>
            </a:r>
            <a:r>
              <a:rPr lang="en-US" sz="2400" dirty="0">
                <a:solidFill>
                  <a:prstClr val="black"/>
                </a:solidFill>
              </a:rPr>
              <a:t>certain </a:t>
            </a:r>
            <a:r>
              <a:rPr lang="en-US" sz="2400" dirty="0" smtClean="0">
                <a:solidFill>
                  <a:prstClr val="black"/>
                </a:solidFill>
              </a:rPr>
              <a:t>objective.</a:t>
            </a:r>
          </a:p>
          <a:p>
            <a:pPr marL="32004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prstClr val="black"/>
                </a:solidFill>
              </a:rPr>
              <a:t>Furthermore</a:t>
            </a:r>
            <a:r>
              <a:rPr lang="en-US" sz="2400" dirty="0">
                <a:solidFill>
                  <a:prstClr val="black"/>
                </a:solidFill>
              </a:rPr>
              <a:t>, the fingers represent the core values that are </a:t>
            </a:r>
            <a:r>
              <a:rPr lang="en-US" sz="2400" dirty="0">
                <a:solidFill>
                  <a:prstClr val="black"/>
                </a:solidFill>
              </a:rPr>
              <a:t>a necessity </a:t>
            </a:r>
            <a:r>
              <a:rPr lang="en-US" sz="2400" dirty="0">
                <a:solidFill>
                  <a:prstClr val="black"/>
                </a:solidFill>
              </a:rPr>
              <a:t>in order to create and maintain a collective </a:t>
            </a:r>
            <a:r>
              <a:rPr lang="en-US" sz="2400" dirty="0">
                <a:solidFill>
                  <a:prstClr val="black"/>
                </a:solidFill>
              </a:rPr>
              <a:t>culture.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701426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Dimensions of Ubuntu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11" name="Rectangle 10"/>
          <p:cNvSpPr/>
          <p:nvPr/>
        </p:nvSpPr>
        <p:spPr>
          <a:xfrm>
            <a:off x="457200" y="1752600"/>
            <a:ext cx="8077200" cy="4193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700"/>
              </a:spcBef>
              <a:buClr>
                <a:srgbClr val="DD8047"/>
              </a:buClr>
              <a:buSzPct val="60000"/>
              <a:buFont typeface="+mj-lt"/>
              <a:buAutoNum type="arabicPeriod"/>
            </a:pPr>
            <a:r>
              <a:rPr lang="en-US" sz="3600" b="1" dirty="0" smtClean="0"/>
              <a:t>Survival – </a:t>
            </a:r>
            <a:r>
              <a:rPr lang="en-US" sz="3600" dirty="0" smtClean="0"/>
              <a:t>values of togetherness</a:t>
            </a:r>
            <a:endParaRPr lang="en-US" sz="3600" dirty="0"/>
          </a:p>
          <a:p>
            <a:pPr marL="457200" indent="-457200">
              <a:spcBef>
                <a:spcPts val="700"/>
              </a:spcBef>
              <a:buClr>
                <a:srgbClr val="DD8047"/>
              </a:buClr>
              <a:buSzPct val="60000"/>
              <a:buFont typeface="+mj-lt"/>
              <a:buAutoNum type="arabicPeriod"/>
            </a:pPr>
            <a:r>
              <a:rPr lang="en-US" sz="3600" b="1" dirty="0"/>
              <a:t>Spirit of </a:t>
            </a:r>
            <a:r>
              <a:rPr lang="en-US" sz="3600" b="1" dirty="0" smtClean="0"/>
              <a:t>solidarity – </a:t>
            </a:r>
            <a:r>
              <a:rPr lang="en-US" sz="3600" dirty="0" smtClean="0"/>
              <a:t>accomplishing difficult tasks together</a:t>
            </a:r>
            <a:endParaRPr lang="en-US" sz="3600" dirty="0"/>
          </a:p>
          <a:p>
            <a:pPr marL="457200" indent="-457200">
              <a:spcBef>
                <a:spcPts val="700"/>
              </a:spcBef>
              <a:buClr>
                <a:srgbClr val="DD8047"/>
              </a:buClr>
              <a:buSzPct val="60000"/>
              <a:buFont typeface="+mj-lt"/>
              <a:buAutoNum type="arabicPeriod"/>
            </a:pPr>
            <a:r>
              <a:rPr lang="en-US" sz="3600" b="1" dirty="0" smtClean="0"/>
              <a:t>Compassion – </a:t>
            </a:r>
            <a:r>
              <a:rPr lang="en-US" sz="3600" dirty="0" smtClean="0"/>
              <a:t>deep caring and understanding of each other</a:t>
            </a:r>
            <a:endParaRPr lang="en-US" sz="3600" dirty="0"/>
          </a:p>
          <a:p>
            <a:pPr marL="457200" indent="-457200">
              <a:spcBef>
                <a:spcPts val="700"/>
              </a:spcBef>
              <a:buClr>
                <a:srgbClr val="DD8047"/>
              </a:buClr>
              <a:buSzPct val="60000"/>
              <a:buFont typeface="+mj-lt"/>
              <a:buAutoNum type="arabicPeriod"/>
            </a:pPr>
            <a:r>
              <a:rPr lang="en-US" sz="3600" b="1" dirty="0"/>
              <a:t>Respect and dignity</a:t>
            </a:r>
            <a:endParaRPr lang="en-US" sz="3600" b="1" dirty="0"/>
          </a:p>
          <a:p>
            <a:endParaRPr lang="en-US" sz="2400" dirty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53793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556248" cy="762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ja-JP" sz="3200" b="1" dirty="0" smtClean="0"/>
              <a:t>The African tree concept</a:t>
            </a:r>
            <a:endParaRPr lang="en-GB" altLang="ja-JP" sz="3200" b="1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10200" y="6324600"/>
            <a:ext cx="1447800" cy="365125"/>
          </a:xfrm>
        </p:spPr>
        <p:txBody>
          <a:bodyPr/>
          <a:lstStyle/>
          <a:p>
            <a:pPr>
              <a:defRPr/>
            </a:pPr>
            <a:r>
              <a:rPr lang="en-US" altLang="ja-JP" sz="1000" smtClean="0">
                <a:solidFill>
                  <a:srgbClr val="775F55"/>
                </a:solidFill>
              </a:rPr>
              <a:t>01/08/2013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4953000" cy="365125"/>
          </a:xfrm>
        </p:spPr>
        <p:txBody>
          <a:bodyPr/>
          <a:lstStyle/>
          <a:p>
            <a:pPr algn="l">
              <a:defRPr/>
            </a:pPr>
            <a:r>
              <a:rPr lang="en-GB" altLang="ja-JP" sz="1000" smtClean="0">
                <a:solidFill>
                  <a:srgbClr val="775F55"/>
                </a:solidFill>
              </a:rPr>
              <a:t>Governance</a:t>
            </a:r>
            <a:endParaRPr lang="en-US" altLang="ja-JP" sz="1000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9F7F62-5CE1-4D67-BC21-9F63BA45DC0B}" type="slidenum">
              <a:rPr lang="ja-JP" altLang="en-US" smtClean="0"/>
              <a:pPr>
                <a:defRPr/>
              </a:pPr>
              <a:t>9</a:t>
            </a:fld>
            <a:endParaRPr lang="en-US" altLang="ja-JP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00200"/>
            <a:ext cx="758952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75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714</Words>
  <Application>Microsoft Macintosh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PowerPoint Presentation</vt:lpstr>
      <vt:lpstr>Governance in RCE Network</vt:lpstr>
      <vt:lpstr>Examples….</vt:lpstr>
      <vt:lpstr>Examples….</vt:lpstr>
      <vt:lpstr>Drawing upon Ubuntu Philosophy</vt:lpstr>
      <vt:lpstr>Ubuntu philosophy</vt:lpstr>
      <vt:lpstr>Using the collective finger’s theory</vt:lpstr>
      <vt:lpstr>Dimensions of Ubuntu</vt:lpstr>
      <vt:lpstr>The African tree concept</vt:lpstr>
      <vt:lpstr>Sharing of Case Stories</vt:lpstr>
      <vt:lpstr>Group Discussions</vt:lpstr>
      <vt:lpstr>Social Network Analysis</vt:lpstr>
      <vt:lpstr>Social Network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Atiti</dc:creator>
  <cp:lastModifiedBy>Abel Atiti</cp:lastModifiedBy>
  <cp:revision>80</cp:revision>
  <dcterms:created xsi:type="dcterms:W3CDTF">2013-07-11T02:01:43Z</dcterms:created>
  <dcterms:modified xsi:type="dcterms:W3CDTF">2013-08-01T04:55:55Z</dcterms:modified>
</cp:coreProperties>
</file>