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2" r:id="rId2"/>
    <p:sldId id="366" r:id="rId3"/>
    <p:sldId id="326" r:id="rId4"/>
    <p:sldId id="314" r:id="rId5"/>
    <p:sldId id="345" r:id="rId6"/>
    <p:sldId id="313" r:id="rId7"/>
    <p:sldId id="315" r:id="rId8"/>
    <p:sldId id="308" r:id="rId9"/>
    <p:sldId id="359" r:id="rId10"/>
    <p:sldId id="310" r:id="rId11"/>
    <p:sldId id="337" r:id="rId12"/>
    <p:sldId id="362" r:id="rId13"/>
    <p:sldId id="324" r:id="rId14"/>
    <p:sldId id="338" r:id="rId15"/>
    <p:sldId id="360" r:id="rId16"/>
    <p:sldId id="332" r:id="rId17"/>
    <p:sldId id="357" r:id="rId18"/>
    <p:sldId id="276" r:id="rId19"/>
    <p:sldId id="325" r:id="rId20"/>
    <p:sldId id="365" r:id="rId21"/>
    <p:sldId id="311" r:id="rId22"/>
    <p:sldId id="355" r:id="rId23"/>
    <p:sldId id="301" r:id="rId24"/>
    <p:sldId id="364" r:id="rId25"/>
    <p:sldId id="363" r:id="rId26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246"/>
    <a:srgbClr val="FFFFFF"/>
    <a:srgbClr val="225C6C"/>
    <a:srgbClr val="F57E1B"/>
    <a:srgbClr val="C97505"/>
    <a:srgbClr val="1A4652"/>
    <a:srgbClr val="2B7589"/>
    <a:srgbClr val="1FA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5970"/>
  </p:normalViewPr>
  <p:slideViewPr>
    <p:cSldViewPr>
      <p:cViewPr>
        <p:scale>
          <a:sx n="87" d="100"/>
          <a:sy n="87" d="100"/>
        </p:scale>
        <p:origin x="2360" y="616"/>
      </p:cViewPr>
      <p:guideLst>
        <p:guide orient="horz" pos="2160"/>
        <p:guide pos="2880"/>
      </p:guideLst>
    </p:cSldViewPr>
  </p:slideViewPr>
  <p:outlineViewPr>
    <p:cViewPr>
      <p:scale>
        <a:sx n="90" d="100"/>
        <a:sy n="90" d="100"/>
      </p:scale>
      <p:origin x="0" y="-71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D0F72-2134-409A-A61C-9EC2A42D25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49860E-75AA-4952-8DF7-2DA4D36078D2}">
      <dgm:prSet phldrT="[Texto]"/>
      <dgm:spPr/>
      <dgm:t>
        <a:bodyPr/>
        <a:lstStyle/>
        <a:p>
          <a:r>
            <a:rPr lang="pt-BR" dirty="0"/>
            <a:t>Mobilidade</a:t>
          </a:r>
        </a:p>
        <a:p>
          <a:r>
            <a:rPr lang="pt-BR" dirty="0"/>
            <a:t>sustentável</a:t>
          </a:r>
        </a:p>
      </dgm:t>
    </dgm:pt>
    <dgm:pt modelId="{FC3C9D7B-30E4-4934-AF8E-97EC74CFCD58}" type="parTrans" cxnId="{0CA4530B-D0E7-4C78-83B2-2C581B3455D3}">
      <dgm:prSet/>
      <dgm:spPr/>
      <dgm:t>
        <a:bodyPr/>
        <a:lstStyle/>
        <a:p>
          <a:endParaRPr lang="pt-BR"/>
        </a:p>
      </dgm:t>
    </dgm:pt>
    <dgm:pt modelId="{00DA5944-3C80-4630-9360-8E47189FF131}" type="sibTrans" cxnId="{0CA4530B-D0E7-4C78-83B2-2C581B3455D3}">
      <dgm:prSet/>
      <dgm:spPr/>
      <dgm:t>
        <a:bodyPr/>
        <a:lstStyle/>
        <a:p>
          <a:endParaRPr lang="pt-BR"/>
        </a:p>
      </dgm:t>
    </dgm:pt>
    <dgm:pt modelId="{699B2EE1-9AB6-448B-A2B0-211BE2848DDF}">
      <dgm:prSet phldrT="[Texto]"/>
      <dgm:spPr/>
      <dgm:t>
        <a:bodyPr/>
        <a:lstStyle/>
        <a:p>
          <a:r>
            <a:rPr lang="pt-BR" dirty="0"/>
            <a:t>UTFPR</a:t>
          </a:r>
        </a:p>
      </dgm:t>
    </dgm:pt>
    <dgm:pt modelId="{E091D839-4A62-4D82-B2FE-14B622A5BCD5}" type="parTrans" cxnId="{6A5B7294-F653-4D05-9DC4-5CE7824EEE1A}">
      <dgm:prSet/>
      <dgm:spPr/>
      <dgm:t>
        <a:bodyPr/>
        <a:lstStyle/>
        <a:p>
          <a:endParaRPr lang="pt-BR"/>
        </a:p>
      </dgm:t>
    </dgm:pt>
    <dgm:pt modelId="{4A28C8E2-3B74-4674-ABEE-6DDB3D7B68E0}" type="sibTrans" cxnId="{6A5B7294-F653-4D05-9DC4-5CE7824EEE1A}">
      <dgm:prSet/>
      <dgm:spPr/>
      <dgm:t>
        <a:bodyPr/>
        <a:lstStyle/>
        <a:p>
          <a:endParaRPr lang="pt-BR"/>
        </a:p>
      </dgm:t>
    </dgm:pt>
    <dgm:pt modelId="{2F74C922-53E5-4D85-A761-868AE7C2405B}">
      <dgm:prSet phldrT="[Texto]"/>
      <dgm:spPr/>
      <dgm:t>
        <a:bodyPr/>
        <a:lstStyle/>
        <a:p>
          <a:r>
            <a:rPr lang="pt-BR" dirty="0"/>
            <a:t>UP</a:t>
          </a:r>
        </a:p>
      </dgm:t>
    </dgm:pt>
    <dgm:pt modelId="{A22AD8C1-3C77-4697-A79C-139065A4181C}" type="parTrans" cxnId="{2A5249CC-D32B-4B39-BFFF-D90CCEAA129D}">
      <dgm:prSet/>
      <dgm:spPr/>
      <dgm:t>
        <a:bodyPr/>
        <a:lstStyle/>
        <a:p>
          <a:endParaRPr lang="pt-BR"/>
        </a:p>
      </dgm:t>
    </dgm:pt>
    <dgm:pt modelId="{4DA6BC6B-DEF7-44EC-A930-1BB10094867A}" type="sibTrans" cxnId="{2A5249CC-D32B-4B39-BFFF-D90CCEAA129D}">
      <dgm:prSet/>
      <dgm:spPr/>
      <dgm:t>
        <a:bodyPr/>
        <a:lstStyle/>
        <a:p>
          <a:endParaRPr lang="pt-BR"/>
        </a:p>
      </dgm:t>
    </dgm:pt>
    <dgm:pt modelId="{48A9637B-F97C-4118-8001-0CF7D933F9A5}">
      <dgm:prSet phldrT="[Texto]"/>
      <dgm:spPr/>
      <dgm:t>
        <a:bodyPr/>
        <a:lstStyle/>
        <a:p>
          <a:r>
            <a:rPr lang="pt-BR" dirty="0"/>
            <a:t>UFPR</a:t>
          </a:r>
        </a:p>
      </dgm:t>
    </dgm:pt>
    <dgm:pt modelId="{22299DAF-A0EB-4AC2-928A-A29BB3E25CDB}" type="parTrans" cxnId="{51CEBBF8-E56B-4CD9-BA39-15845C0B3809}">
      <dgm:prSet/>
      <dgm:spPr/>
      <dgm:t>
        <a:bodyPr/>
        <a:lstStyle/>
        <a:p>
          <a:endParaRPr lang="pt-BR"/>
        </a:p>
      </dgm:t>
    </dgm:pt>
    <dgm:pt modelId="{E58E357C-AE43-4F76-B28C-92AF7A8041BA}" type="sibTrans" cxnId="{51CEBBF8-E56B-4CD9-BA39-15845C0B3809}">
      <dgm:prSet/>
      <dgm:spPr/>
      <dgm:t>
        <a:bodyPr/>
        <a:lstStyle/>
        <a:p>
          <a:endParaRPr lang="pt-BR"/>
        </a:p>
      </dgm:t>
    </dgm:pt>
    <dgm:pt modelId="{B24CD6C0-537E-4587-AB80-B681949AB628}">
      <dgm:prSet phldrT="[Texto]"/>
      <dgm:spPr/>
      <dgm:t>
        <a:bodyPr/>
        <a:lstStyle/>
        <a:p>
          <a:r>
            <a:rPr lang="pt-BR" dirty="0"/>
            <a:t>PUCPR</a:t>
          </a:r>
        </a:p>
      </dgm:t>
    </dgm:pt>
    <dgm:pt modelId="{0B6749C7-76D7-434A-AE39-BE91C4174BFB}" type="parTrans" cxnId="{3A138945-FE23-4F64-8E5D-D4CB0435C066}">
      <dgm:prSet/>
      <dgm:spPr/>
      <dgm:t>
        <a:bodyPr/>
        <a:lstStyle/>
        <a:p>
          <a:endParaRPr lang="pt-BR"/>
        </a:p>
      </dgm:t>
    </dgm:pt>
    <dgm:pt modelId="{FF815BDE-C1F4-4F8A-B0D0-D024261BA495}" type="sibTrans" cxnId="{3A138945-FE23-4F64-8E5D-D4CB0435C066}">
      <dgm:prSet/>
      <dgm:spPr/>
      <dgm:t>
        <a:bodyPr/>
        <a:lstStyle/>
        <a:p>
          <a:endParaRPr lang="pt-BR"/>
        </a:p>
      </dgm:t>
    </dgm:pt>
    <dgm:pt modelId="{DCE722FC-0770-4188-917F-EBC4E827FF11}" type="pres">
      <dgm:prSet presAssocID="{A35D0F72-2134-409A-A61C-9EC2A42D25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DD4D3F-6C6B-478F-A778-4BE2BFA8D929}" type="pres">
      <dgm:prSet presAssocID="{4C49860E-75AA-4952-8DF7-2DA4D36078D2}" presName="centerShape" presStyleLbl="node0" presStyleIdx="0" presStyleCnt="1"/>
      <dgm:spPr/>
    </dgm:pt>
    <dgm:pt modelId="{A416BDB7-9048-44F5-81E0-0EC977C48C7C}" type="pres">
      <dgm:prSet presAssocID="{699B2EE1-9AB6-448B-A2B0-211BE2848DDF}" presName="node" presStyleLbl="node1" presStyleIdx="0" presStyleCnt="4">
        <dgm:presLayoutVars>
          <dgm:bulletEnabled val="1"/>
        </dgm:presLayoutVars>
      </dgm:prSet>
      <dgm:spPr/>
    </dgm:pt>
    <dgm:pt modelId="{495F8EA6-BCFE-4F48-B3AB-C81936243BDD}" type="pres">
      <dgm:prSet presAssocID="{699B2EE1-9AB6-448B-A2B0-211BE2848DDF}" presName="dummy" presStyleCnt="0"/>
      <dgm:spPr/>
    </dgm:pt>
    <dgm:pt modelId="{A9B9490A-2F3F-4917-BDD1-337DF7273ECB}" type="pres">
      <dgm:prSet presAssocID="{4A28C8E2-3B74-4674-ABEE-6DDB3D7B68E0}" presName="sibTrans" presStyleLbl="sibTrans2D1" presStyleIdx="0" presStyleCnt="4"/>
      <dgm:spPr/>
    </dgm:pt>
    <dgm:pt modelId="{7F99C4F6-C8DB-4561-93E0-02F6DD68832D}" type="pres">
      <dgm:prSet presAssocID="{2F74C922-53E5-4D85-A761-868AE7C2405B}" presName="node" presStyleLbl="node1" presStyleIdx="1" presStyleCnt="4">
        <dgm:presLayoutVars>
          <dgm:bulletEnabled val="1"/>
        </dgm:presLayoutVars>
      </dgm:prSet>
      <dgm:spPr/>
    </dgm:pt>
    <dgm:pt modelId="{F4F49EB4-E42E-48D6-91CB-09AEF3BEF002}" type="pres">
      <dgm:prSet presAssocID="{2F74C922-53E5-4D85-A761-868AE7C2405B}" presName="dummy" presStyleCnt="0"/>
      <dgm:spPr/>
    </dgm:pt>
    <dgm:pt modelId="{38C3482E-6ED3-4622-8D86-6AFEE49824B2}" type="pres">
      <dgm:prSet presAssocID="{4DA6BC6B-DEF7-44EC-A930-1BB10094867A}" presName="sibTrans" presStyleLbl="sibTrans2D1" presStyleIdx="1" presStyleCnt="4"/>
      <dgm:spPr/>
    </dgm:pt>
    <dgm:pt modelId="{FEFD1324-297A-4AA2-ACDD-DB07CF418D33}" type="pres">
      <dgm:prSet presAssocID="{48A9637B-F97C-4118-8001-0CF7D933F9A5}" presName="node" presStyleLbl="node1" presStyleIdx="2" presStyleCnt="4">
        <dgm:presLayoutVars>
          <dgm:bulletEnabled val="1"/>
        </dgm:presLayoutVars>
      </dgm:prSet>
      <dgm:spPr/>
    </dgm:pt>
    <dgm:pt modelId="{64EF72F5-A4B0-4309-BF76-962159322E57}" type="pres">
      <dgm:prSet presAssocID="{48A9637B-F97C-4118-8001-0CF7D933F9A5}" presName="dummy" presStyleCnt="0"/>
      <dgm:spPr/>
    </dgm:pt>
    <dgm:pt modelId="{EEB1FD28-A0E7-4272-9D5C-B9069CBC72E3}" type="pres">
      <dgm:prSet presAssocID="{E58E357C-AE43-4F76-B28C-92AF7A8041BA}" presName="sibTrans" presStyleLbl="sibTrans2D1" presStyleIdx="2" presStyleCnt="4"/>
      <dgm:spPr/>
    </dgm:pt>
    <dgm:pt modelId="{C4EA1AC7-75EB-4BB7-9C8A-6DDA40A70BA5}" type="pres">
      <dgm:prSet presAssocID="{B24CD6C0-537E-4587-AB80-B681949AB628}" presName="node" presStyleLbl="node1" presStyleIdx="3" presStyleCnt="4">
        <dgm:presLayoutVars>
          <dgm:bulletEnabled val="1"/>
        </dgm:presLayoutVars>
      </dgm:prSet>
      <dgm:spPr/>
    </dgm:pt>
    <dgm:pt modelId="{46A80E3C-5961-4F28-8176-0A995FD11FF4}" type="pres">
      <dgm:prSet presAssocID="{B24CD6C0-537E-4587-AB80-B681949AB628}" presName="dummy" presStyleCnt="0"/>
      <dgm:spPr/>
    </dgm:pt>
    <dgm:pt modelId="{FBBA7677-FBB0-4027-BD80-66779B2AE74E}" type="pres">
      <dgm:prSet presAssocID="{FF815BDE-C1F4-4F8A-B0D0-D024261BA495}" presName="sibTrans" presStyleLbl="sibTrans2D1" presStyleIdx="3" presStyleCnt="4"/>
      <dgm:spPr/>
    </dgm:pt>
  </dgm:ptLst>
  <dgm:cxnLst>
    <dgm:cxn modelId="{0CA4530B-D0E7-4C78-83B2-2C581B3455D3}" srcId="{A35D0F72-2134-409A-A61C-9EC2A42D256D}" destId="{4C49860E-75AA-4952-8DF7-2DA4D36078D2}" srcOrd="0" destOrd="0" parTransId="{FC3C9D7B-30E4-4934-AF8E-97EC74CFCD58}" sibTransId="{00DA5944-3C80-4630-9360-8E47189FF131}"/>
    <dgm:cxn modelId="{05C75C22-C90C-4B17-963B-6EE9D833FD15}" type="presOf" srcId="{699B2EE1-9AB6-448B-A2B0-211BE2848DDF}" destId="{A416BDB7-9048-44F5-81E0-0EC977C48C7C}" srcOrd="0" destOrd="0" presId="urn:microsoft.com/office/officeart/2005/8/layout/radial6"/>
    <dgm:cxn modelId="{13B71A2D-9D38-4D62-83B7-39C370FA777C}" type="presOf" srcId="{B24CD6C0-537E-4587-AB80-B681949AB628}" destId="{C4EA1AC7-75EB-4BB7-9C8A-6DDA40A70BA5}" srcOrd="0" destOrd="0" presId="urn:microsoft.com/office/officeart/2005/8/layout/radial6"/>
    <dgm:cxn modelId="{379B2C34-4096-4D82-87C8-0D645B9E4E9D}" type="presOf" srcId="{4C49860E-75AA-4952-8DF7-2DA4D36078D2}" destId="{63DD4D3F-6C6B-478F-A778-4BE2BFA8D929}" srcOrd="0" destOrd="0" presId="urn:microsoft.com/office/officeart/2005/8/layout/radial6"/>
    <dgm:cxn modelId="{3A138945-FE23-4F64-8E5D-D4CB0435C066}" srcId="{4C49860E-75AA-4952-8DF7-2DA4D36078D2}" destId="{B24CD6C0-537E-4587-AB80-B681949AB628}" srcOrd="3" destOrd="0" parTransId="{0B6749C7-76D7-434A-AE39-BE91C4174BFB}" sibTransId="{FF815BDE-C1F4-4F8A-B0D0-D024261BA495}"/>
    <dgm:cxn modelId="{30B08151-DF90-4FE5-9603-E35DCBAD36D6}" type="presOf" srcId="{FF815BDE-C1F4-4F8A-B0D0-D024261BA495}" destId="{FBBA7677-FBB0-4027-BD80-66779B2AE74E}" srcOrd="0" destOrd="0" presId="urn:microsoft.com/office/officeart/2005/8/layout/radial6"/>
    <dgm:cxn modelId="{87987052-E6AE-4A9D-9059-83CEC38B3C52}" type="presOf" srcId="{2F74C922-53E5-4D85-A761-868AE7C2405B}" destId="{7F99C4F6-C8DB-4561-93E0-02F6DD68832D}" srcOrd="0" destOrd="0" presId="urn:microsoft.com/office/officeart/2005/8/layout/radial6"/>
    <dgm:cxn modelId="{53C9FC65-3A2D-4C02-A8DA-00FA1E929445}" type="presOf" srcId="{48A9637B-F97C-4118-8001-0CF7D933F9A5}" destId="{FEFD1324-297A-4AA2-ACDD-DB07CF418D33}" srcOrd="0" destOrd="0" presId="urn:microsoft.com/office/officeart/2005/8/layout/radial6"/>
    <dgm:cxn modelId="{48FE6273-98EB-4876-9E5B-D77C09C50667}" type="presOf" srcId="{E58E357C-AE43-4F76-B28C-92AF7A8041BA}" destId="{EEB1FD28-A0E7-4272-9D5C-B9069CBC72E3}" srcOrd="0" destOrd="0" presId="urn:microsoft.com/office/officeart/2005/8/layout/radial6"/>
    <dgm:cxn modelId="{6A5B7294-F653-4D05-9DC4-5CE7824EEE1A}" srcId="{4C49860E-75AA-4952-8DF7-2DA4D36078D2}" destId="{699B2EE1-9AB6-448B-A2B0-211BE2848DDF}" srcOrd="0" destOrd="0" parTransId="{E091D839-4A62-4D82-B2FE-14B622A5BCD5}" sibTransId="{4A28C8E2-3B74-4674-ABEE-6DDB3D7B68E0}"/>
    <dgm:cxn modelId="{2A5249CC-D32B-4B39-BFFF-D90CCEAA129D}" srcId="{4C49860E-75AA-4952-8DF7-2DA4D36078D2}" destId="{2F74C922-53E5-4D85-A761-868AE7C2405B}" srcOrd="1" destOrd="0" parTransId="{A22AD8C1-3C77-4697-A79C-139065A4181C}" sibTransId="{4DA6BC6B-DEF7-44EC-A930-1BB10094867A}"/>
    <dgm:cxn modelId="{C7F163E0-3A7C-4D83-A597-0A4A786FE1AB}" type="presOf" srcId="{4A28C8E2-3B74-4674-ABEE-6DDB3D7B68E0}" destId="{A9B9490A-2F3F-4917-BDD1-337DF7273ECB}" srcOrd="0" destOrd="0" presId="urn:microsoft.com/office/officeart/2005/8/layout/radial6"/>
    <dgm:cxn modelId="{B88F01E5-6C10-4897-A05B-0863ABB15CA4}" type="presOf" srcId="{4DA6BC6B-DEF7-44EC-A930-1BB10094867A}" destId="{38C3482E-6ED3-4622-8D86-6AFEE49824B2}" srcOrd="0" destOrd="0" presId="urn:microsoft.com/office/officeart/2005/8/layout/radial6"/>
    <dgm:cxn modelId="{B3AD4DE8-45F5-4651-94E9-4C882B61538B}" type="presOf" srcId="{A35D0F72-2134-409A-A61C-9EC2A42D256D}" destId="{DCE722FC-0770-4188-917F-EBC4E827FF11}" srcOrd="0" destOrd="0" presId="urn:microsoft.com/office/officeart/2005/8/layout/radial6"/>
    <dgm:cxn modelId="{51CEBBF8-E56B-4CD9-BA39-15845C0B3809}" srcId="{4C49860E-75AA-4952-8DF7-2DA4D36078D2}" destId="{48A9637B-F97C-4118-8001-0CF7D933F9A5}" srcOrd="2" destOrd="0" parTransId="{22299DAF-A0EB-4AC2-928A-A29BB3E25CDB}" sibTransId="{E58E357C-AE43-4F76-B28C-92AF7A8041BA}"/>
    <dgm:cxn modelId="{E2E13E8A-2804-45B6-A1A9-DA5AEC3AC980}" type="presParOf" srcId="{DCE722FC-0770-4188-917F-EBC4E827FF11}" destId="{63DD4D3F-6C6B-478F-A778-4BE2BFA8D929}" srcOrd="0" destOrd="0" presId="urn:microsoft.com/office/officeart/2005/8/layout/radial6"/>
    <dgm:cxn modelId="{8D16DD3E-4856-4580-90DF-5EFE1F1F4727}" type="presParOf" srcId="{DCE722FC-0770-4188-917F-EBC4E827FF11}" destId="{A416BDB7-9048-44F5-81E0-0EC977C48C7C}" srcOrd="1" destOrd="0" presId="urn:microsoft.com/office/officeart/2005/8/layout/radial6"/>
    <dgm:cxn modelId="{09EE1795-8480-4334-B3DC-071EE5499792}" type="presParOf" srcId="{DCE722FC-0770-4188-917F-EBC4E827FF11}" destId="{495F8EA6-BCFE-4F48-B3AB-C81936243BDD}" srcOrd="2" destOrd="0" presId="urn:microsoft.com/office/officeart/2005/8/layout/radial6"/>
    <dgm:cxn modelId="{82040626-6B84-4502-979A-DB98B20C9B7A}" type="presParOf" srcId="{DCE722FC-0770-4188-917F-EBC4E827FF11}" destId="{A9B9490A-2F3F-4917-BDD1-337DF7273ECB}" srcOrd="3" destOrd="0" presId="urn:microsoft.com/office/officeart/2005/8/layout/radial6"/>
    <dgm:cxn modelId="{E8EDC529-0937-466D-93BE-931851FC02C8}" type="presParOf" srcId="{DCE722FC-0770-4188-917F-EBC4E827FF11}" destId="{7F99C4F6-C8DB-4561-93E0-02F6DD68832D}" srcOrd="4" destOrd="0" presId="urn:microsoft.com/office/officeart/2005/8/layout/radial6"/>
    <dgm:cxn modelId="{49FF597D-B986-469F-A78C-935F341735EE}" type="presParOf" srcId="{DCE722FC-0770-4188-917F-EBC4E827FF11}" destId="{F4F49EB4-E42E-48D6-91CB-09AEF3BEF002}" srcOrd="5" destOrd="0" presId="urn:microsoft.com/office/officeart/2005/8/layout/radial6"/>
    <dgm:cxn modelId="{2C5F0963-22D6-42FB-A023-B3A5A5D58EE6}" type="presParOf" srcId="{DCE722FC-0770-4188-917F-EBC4E827FF11}" destId="{38C3482E-6ED3-4622-8D86-6AFEE49824B2}" srcOrd="6" destOrd="0" presId="urn:microsoft.com/office/officeart/2005/8/layout/radial6"/>
    <dgm:cxn modelId="{7945FECE-E5E0-4B38-9F32-C8A2A2A700E5}" type="presParOf" srcId="{DCE722FC-0770-4188-917F-EBC4E827FF11}" destId="{FEFD1324-297A-4AA2-ACDD-DB07CF418D33}" srcOrd="7" destOrd="0" presId="urn:microsoft.com/office/officeart/2005/8/layout/radial6"/>
    <dgm:cxn modelId="{B217931A-906B-43F2-BFE6-3867EA93BFB8}" type="presParOf" srcId="{DCE722FC-0770-4188-917F-EBC4E827FF11}" destId="{64EF72F5-A4B0-4309-BF76-962159322E57}" srcOrd="8" destOrd="0" presId="urn:microsoft.com/office/officeart/2005/8/layout/radial6"/>
    <dgm:cxn modelId="{C073B1B8-497B-4D3D-9611-95255A8E1BB7}" type="presParOf" srcId="{DCE722FC-0770-4188-917F-EBC4E827FF11}" destId="{EEB1FD28-A0E7-4272-9D5C-B9069CBC72E3}" srcOrd="9" destOrd="0" presId="urn:microsoft.com/office/officeart/2005/8/layout/radial6"/>
    <dgm:cxn modelId="{C1120B22-5734-44C9-B1ED-4FFC48746FC3}" type="presParOf" srcId="{DCE722FC-0770-4188-917F-EBC4E827FF11}" destId="{C4EA1AC7-75EB-4BB7-9C8A-6DDA40A70BA5}" srcOrd="10" destOrd="0" presId="urn:microsoft.com/office/officeart/2005/8/layout/radial6"/>
    <dgm:cxn modelId="{8235B44A-B7D2-47D3-852F-BC764A5C709F}" type="presParOf" srcId="{DCE722FC-0770-4188-917F-EBC4E827FF11}" destId="{46A80E3C-5961-4F28-8176-0A995FD11FF4}" srcOrd="11" destOrd="0" presId="urn:microsoft.com/office/officeart/2005/8/layout/radial6"/>
    <dgm:cxn modelId="{2A5D25EB-A063-4D71-8A4C-07CF2B23231C}" type="presParOf" srcId="{DCE722FC-0770-4188-917F-EBC4E827FF11}" destId="{FBBA7677-FBB0-4027-BD80-66779B2AE7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A7677-FBB0-4027-BD80-66779B2AE74E}">
      <dsp:nvSpPr>
        <dsp:cNvPr id="0" name=""/>
        <dsp:cNvSpPr/>
      </dsp:nvSpPr>
      <dsp:spPr>
        <a:xfrm>
          <a:off x="589280" y="283677"/>
          <a:ext cx="1893273" cy="189327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1FD28-A0E7-4272-9D5C-B9069CBC72E3}">
      <dsp:nvSpPr>
        <dsp:cNvPr id="0" name=""/>
        <dsp:cNvSpPr/>
      </dsp:nvSpPr>
      <dsp:spPr>
        <a:xfrm>
          <a:off x="589280" y="283677"/>
          <a:ext cx="1893273" cy="189327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3482E-6ED3-4622-8D86-6AFEE49824B2}">
      <dsp:nvSpPr>
        <dsp:cNvPr id="0" name=""/>
        <dsp:cNvSpPr/>
      </dsp:nvSpPr>
      <dsp:spPr>
        <a:xfrm>
          <a:off x="589280" y="283677"/>
          <a:ext cx="1893273" cy="189327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9490A-2F3F-4917-BDD1-337DF7273ECB}">
      <dsp:nvSpPr>
        <dsp:cNvPr id="0" name=""/>
        <dsp:cNvSpPr/>
      </dsp:nvSpPr>
      <dsp:spPr>
        <a:xfrm>
          <a:off x="589280" y="283677"/>
          <a:ext cx="1893273" cy="189327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D4D3F-6C6B-478F-A778-4BE2BFA8D929}">
      <dsp:nvSpPr>
        <dsp:cNvPr id="0" name=""/>
        <dsp:cNvSpPr/>
      </dsp:nvSpPr>
      <dsp:spPr>
        <a:xfrm>
          <a:off x="1100190" y="794587"/>
          <a:ext cx="871452" cy="871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Mobilidade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sustentável</a:t>
          </a:r>
        </a:p>
      </dsp:txBody>
      <dsp:txXfrm>
        <a:off x="1227811" y="922208"/>
        <a:ext cx="616210" cy="616210"/>
      </dsp:txXfrm>
    </dsp:sp>
    <dsp:sp modelId="{A416BDB7-9048-44F5-81E0-0EC977C48C7C}">
      <dsp:nvSpPr>
        <dsp:cNvPr id="0" name=""/>
        <dsp:cNvSpPr/>
      </dsp:nvSpPr>
      <dsp:spPr>
        <a:xfrm>
          <a:off x="1230908" y="629"/>
          <a:ext cx="610017" cy="61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UTFPR</a:t>
          </a:r>
        </a:p>
      </dsp:txBody>
      <dsp:txXfrm>
        <a:off x="1320243" y="89964"/>
        <a:ext cx="431347" cy="431347"/>
      </dsp:txXfrm>
    </dsp:sp>
    <dsp:sp modelId="{7F99C4F6-C8DB-4561-93E0-02F6DD68832D}">
      <dsp:nvSpPr>
        <dsp:cNvPr id="0" name=""/>
        <dsp:cNvSpPr/>
      </dsp:nvSpPr>
      <dsp:spPr>
        <a:xfrm>
          <a:off x="2155584" y="925305"/>
          <a:ext cx="610017" cy="61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UP</a:t>
          </a:r>
        </a:p>
      </dsp:txBody>
      <dsp:txXfrm>
        <a:off x="2244919" y="1014640"/>
        <a:ext cx="431347" cy="431347"/>
      </dsp:txXfrm>
    </dsp:sp>
    <dsp:sp modelId="{FEFD1324-297A-4AA2-ACDD-DB07CF418D33}">
      <dsp:nvSpPr>
        <dsp:cNvPr id="0" name=""/>
        <dsp:cNvSpPr/>
      </dsp:nvSpPr>
      <dsp:spPr>
        <a:xfrm>
          <a:off x="1230908" y="1849981"/>
          <a:ext cx="610017" cy="61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UFPR</a:t>
          </a:r>
        </a:p>
      </dsp:txBody>
      <dsp:txXfrm>
        <a:off x="1320243" y="1939316"/>
        <a:ext cx="431347" cy="431347"/>
      </dsp:txXfrm>
    </dsp:sp>
    <dsp:sp modelId="{C4EA1AC7-75EB-4BB7-9C8A-6DDA40A70BA5}">
      <dsp:nvSpPr>
        <dsp:cNvPr id="0" name=""/>
        <dsp:cNvSpPr/>
      </dsp:nvSpPr>
      <dsp:spPr>
        <a:xfrm>
          <a:off x="306232" y="925305"/>
          <a:ext cx="610017" cy="61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PUCPR</a:t>
          </a:r>
        </a:p>
      </dsp:txBody>
      <dsp:txXfrm>
        <a:off x="395567" y="1014640"/>
        <a:ext cx="431347" cy="431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E9505EE-64B1-41A0-BBB5-137D64655910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73636C1-479B-4490-ADF5-EDF7CA837A63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68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096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818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06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510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22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4991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6266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6390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778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182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967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2972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8310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995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4028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5720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5505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231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394D8D9-BB44-F44A-9087-5CE1AFA2FC18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defRPr/>
            </a:pPr>
            <a:endParaRPr lang="en-US">
              <a:latin typeface="Calibri" charset="0"/>
              <a:cs typeface="Arial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defRPr/>
            </a:pPr>
            <a:fld id="{2A902F1D-B576-C043-BBC6-4A7C0880CDC7}" type="slidenum">
              <a:rPr lang="pt-BR" sz="1200" smtClean="0">
                <a:latin typeface="Times New Roman" charset="0"/>
              </a:rPr>
              <a:pPr algn="r">
                <a:defRPr/>
              </a:pPr>
              <a:t>3</a:t>
            </a:fld>
            <a:endParaRPr lang="pt-BR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5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785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397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050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325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510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636C1-479B-4490-ADF5-EDF7CA837A63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489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5AB9-CED7-445B-8D9D-90212840B27D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234F-2C59-420F-AEA2-85337790AAF4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74AC-555D-40BA-A752-128C8F4AD4DE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CF9C-5F78-413E-87A3-F9639CB7EF5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D4B7-8EAF-4CC3-93E8-AF223CD2B352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5402-FDA7-496A-A8DD-A372704E60B2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A0E5-F368-4E8E-BA34-B7D18A96CE23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C6FA-2ACB-4517-B345-59572696C36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1DF1-6070-4E21-856C-6495D7D21070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CED4-930B-4C59-B6BD-55C1EC2F224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F6A3-57A5-42FB-B7AC-06616D81D974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FB6C-AFBC-410E-8A40-B501DBBDFBCC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9E2B-62B3-4F2A-84AA-40BD06311513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58C7-B0B8-41E0-B5E4-98E854F5834A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D191-738D-4132-A71D-AB33A7563645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0803-D512-42CD-8948-EA999AD1E4AD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3C30-97A8-4466-A9CD-99413F1BFA3C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7482-3C69-4691-BBFA-CFA22D5D622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0F06-6472-43B6-B614-5F9C61647A37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C83C-1952-4387-8FBF-099A204F4C2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B7333-B522-442F-97AA-219452801A25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4BD8-66BB-4A02-98A8-E373076C3A79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B5B2F5-12CC-4EF0-9DD8-F98CDB3A31BF}" type="datetimeFigureOut">
              <a:rPr lang="pt-BR"/>
              <a:pPr>
                <a:defRPr/>
              </a:pPr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09319A4-3239-41B6-A24F-D390FAECE85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  <p:pic>
        <p:nvPicPr>
          <p:cNvPr id="7" name="Picture 2" descr="http://www.rcecuritiba.ufpr.br/imagens/sobre_img_home.png">
            <a:extLst>
              <a:ext uri="{FF2B5EF4-FFF2-40B4-BE49-F238E27FC236}">
                <a16:creationId xmlns:a16="http://schemas.microsoft.com/office/drawing/2014/main" id="{5D34DC42-10B3-2344-9988-24A4E4F16B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89"/>
            <a:ext cx="862670" cy="7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6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://www.ciclovida.ufpr.br/" TargetMode="Externa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enrique\Documents\Usuários\Henrique\UFPR\Ciclovida\Apresentação padrão\531593_425403050868040_299075937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2076374"/>
            <a:ext cx="5077073" cy="33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CaixaDeTexto 2"/>
          <p:cNvSpPr txBox="1">
            <a:spLocks noChangeArrowheads="1"/>
          </p:cNvSpPr>
          <p:nvPr/>
        </p:nvSpPr>
        <p:spPr bwMode="auto">
          <a:xfrm>
            <a:off x="5220072" y="4509120"/>
            <a:ext cx="3528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/>
              <a:t>DEVELOPING SUSTAINABLE MOBILITY CULTURE</a:t>
            </a:r>
          </a:p>
          <a:p>
            <a:br>
              <a:rPr lang="pt-BR" dirty="0"/>
            </a:br>
            <a:endParaRPr lang="pt-BR" altLang="pt-BR" b="1" dirty="0">
              <a:latin typeface="Arial Narrow" pitchFamily="34" charset="0"/>
            </a:endParaRPr>
          </a:p>
        </p:txBody>
      </p:sp>
      <p:pic>
        <p:nvPicPr>
          <p:cNvPr id="2051" name="Picture 4" descr="http://www.movimentoconviva.com.br/site/wp-content/uploads/2013/07/ciclovida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288" y="2348880"/>
            <a:ext cx="1584714" cy="124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CaixaDeTexto 5"/>
          <p:cNvSpPr txBox="1">
            <a:spLocks noChangeArrowheads="1"/>
          </p:cNvSpPr>
          <p:nvPr/>
        </p:nvSpPr>
        <p:spPr bwMode="auto">
          <a:xfrm>
            <a:off x="-1" y="413626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/>
              <a:t>	     PROGRAM CICLOVIDA PHASE </a:t>
            </a:r>
            <a:r>
              <a:rPr lang="pt-BR" sz="3200" dirty="0" err="1"/>
              <a:t>I</a:t>
            </a:r>
            <a:br>
              <a:rPr lang="pt-BR" sz="3200" dirty="0"/>
            </a:br>
            <a:endParaRPr lang="pt-BR" altLang="pt-BR" sz="3200" b="1" dirty="0">
              <a:latin typeface="Albertus Extra Bold" pitchFamily="34" charset="0"/>
            </a:endParaRPr>
          </a:p>
        </p:txBody>
      </p:sp>
      <p:pic>
        <p:nvPicPr>
          <p:cNvPr id="2053" name="Picture 6" descr="http://www.lgmh.ufpr.br/pt/index_arquivos/imagens/ufpr_logo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2420888"/>
            <a:ext cx="1541532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4694E-C253-5F44-9434-73BFA715EF6D}"/>
              </a:ext>
            </a:extLst>
          </p:cNvPr>
          <p:cNvSpPr txBox="1"/>
          <p:nvPr/>
        </p:nvSpPr>
        <p:spPr>
          <a:xfrm>
            <a:off x="683568" y="5756677"/>
            <a:ext cx="6481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Coordinator: Mr. José Carlos </a:t>
            </a:r>
            <a:r>
              <a:rPr lang="en-US" dirty="0" err="1"/>
              <a:t>Belotto</a:t>
            </a:r>
            <a:br>
              <a:rPr lang="en-US" dirty="0"/>
            </a:br>
            <a:r>
              <a:rPr lang="en-US" dirty="0"/>
              <a:t>RCE coordinator in the project: Marcelo R. </a:t>
            </a:r>
            <a:r>
              <a:rPr lang="en-US" dirty="0" err="1"/>
              <a:t>Errera</a:t>
            </a:r>
            <a:r>
              <a:rPr lang="en-US" dirty="0"/>
              <a:t>, Ph.D.</a:t>
            </a:r>
          </a:p>
          <a:p>
            <a:r>
              <a:rPr lang="en-US" dirty="0"/>
              <a:t>RCE support in the project: Eloy Casagrande, Ph.D. (UTFPR)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FF56E-F0F3-524E-B72D-E1B5D3818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15" y="1148551"/>
            <a:ext cx="4004970" cy="631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1D9761-0836-3C47-A246-42D1631C2FF3}"/>
              </a:ext>
            </a:extLst>
          </p:cNvPr>
          <p:cNvSpPr txBox="1"/>
          <p:nvPr/>
        </p:nvSpPr>
        <p:spPr>
          <a:xfrm>
            <a:off x="8176863" y="82336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37B73-1609-5847-BEA0-1FDC64047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89" y="221679"/>
            <a:ext cx="831696" cy="582187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893" y="764704"/>
            <a:ext cx="7588443" cy="694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</a:t>
            </a:r>
            <a:r>
              <a:rPr lang="en-US" sz="2000" b="1" dirty="0">
                <a:solidFill>
                  <a:schemeClr val="tx1"/>
                </a:solidFill>
              </a:rPr>
              <a:t>BLICATIONS - BOOK: THE CITY IN BALANCE</a:t>
            </a:r>
          </a:p>
          <a:p>
            <a:r>
              <a:rPr lang="en-US" sz="1600" dirty="0">
                <a:solidFill>
                  <a:schemeClr val="tx1"/>
                </a:solidFill>
              </a:rPr>
              <a:t>		 Theoretical Contributions to the Third World Bicycle Forum </a:t>
            </a:r>
          </a:p>
          <a:p>
            <a:br>
              <a:rPr lang="en-US" sz="1600" dirty="0">
                <a:solidFill>
                  <a:schemeClr val="tx1"/>
                </a:solidFill>
              </a:rPr>
            </a:br>
            <a:endParaRPr lang="pt-BR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884477"/>
              </p:ext>
            </p:extLst>
          </p:nvPr>
        </p:nvGraphicFramePr>
        <p:xfrm>
          <a:off x="1043608" y="1700808"/>
          <a:ext cx="7600426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Acrobat Document" r:id="rId4" imgW="12611100" imgH="7534095" progId="AcroExch.Document.7">
                  <p:embed/>
                </p:oleObj>
              </mc:Choice>
              <mc:Fallback>
                <p:oleObj name="Acrobat Document" r:id="rId4" imgW="12611100" imgH="753409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00808"/>
                        <a:ext cx="7600426" cy="4536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827584" y="785813"/>
            <a:ext cx="33147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1620838" y="3500438"/>
            <a:ext cx="33083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67366" y="476672"/>
            <a:ext cx="3314699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  <a:latin typeface="Arial Narrow" pitchFamily="34" charset="0"/>
              </a:rPr>
              <a:t>ACTIONS FOR CICLOTOURISM</a:t>
            </a:r>
            <a:endParaRPr lang="pt-BR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098" name="Picture 2" descr="C:\Users\belotto\Desktop\cicloturismo\2018\Cartaz Data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063412"/>
            <a:ext cx="4217403" cy="26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elotto\Desktop\cicloturismo\2018\Festival de inverno carta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59" y="3726838"/>
            <a:ext cx="1959397" cy="27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 descr="http://4.bp.blogspot.com/-35Wypj5m_mk/UFzVKlpVWHI/AAAAAAAACrQ/HCOovppy1ws/s1600/BicicletariaCartazMarchaDas2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2951163"/>
            <a:ext cx="271462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http://bicicletadaresende.files.wordpress.com/2010/06/um_carro_a_menos_bicicletada.png?w=242&amp;h=22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5" y="5429250"/>
            <a:ext cx="10048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http://www.ciclovida.ufpr.br/wp-content/uploads/2012/09/BICICLETAS-E-DESIG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63" y="1166813"/>
            <a:ext cx="2874962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3700" y="769268"/>
            <a:ext cx="650054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  <a:t>PARTNERSHIP: CICLOACTIVISM INNITIATIVES - EVENTS</a:t>
            </a:r>
          </a:p>
          <a:p>
            <a:b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pt-B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440" name="Picture 4" descr="http://www.gilsoncamargo.com.br/blog/uploads/2011/10/ciclofaixaxbicicletada_curitiba23_10_2011_foto_gilsoncamargo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75" y="1928813"/>
            <a:ext cx="3225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50587-496C-5644-9ED7-4EBEF4139698}"/>
              </a:ext>
            </a:extLst>
          </p:cNvPr>
          <p:cNvSpPr txBox="1"/>
          <p:nvPr/>
        </p:nvSpPr>
        <p:spPr>
          <a:xfrm>
            <a:off x="1044852" y="256140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of Bikes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CE93D-2D65-3E45-A97D-A8609664F41A}"/>
              </a:ext>
            </a:extLst>
          </p:cNvPr>
          <p:cNvSpPr txBox="1"/>
          <p:nvPr/>
        </p:nvSpPr>
        <p:spPr>
          <a:xfrm>
            <a:off x="6734475" y="154575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of Bikes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0A9DD-BCAD-1C49-9E97-1BC5BB59E15E}"/>
              </a:ext>
            </a:extLst>
          </p:cNvPr>
          <p:cNvSpPr txBox="1"/>
          <p:nvPr/>
        </p:nvSpPr>
        <p:spPr>
          <a:xfrm>
            <a:off x="5633809" y="106832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Arts, bicycle and mobility</a:t>
            </a:r>
          </a:p>
        </p:txBody>
      </p:sp>
    </p:spTree>
    <p:extLst>
      <p:ext uri="{BB962C8B-B14F-4D97-AF65-F5344CB8AC3E}">
        <p14:creationId xmlns:p14="http://schemas.microsoft.com/office/powerpoint/2010/main" val="2151227764"/>
      </p:ext>
    </p:extLst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odasdapaz.org.br/wp-content/uploads/2013/12/3oForumMundialBiciclet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000125"/>
            <a:ext cx="4037012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4.bp.blogspot.com/-5ixiNSfNYwU/UwQes-bHVDI/AAAAAAAAEJ4/qn1w2k8Njro/s1600/IMG_19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22388" y="4429125"/>
            <a:ext cx="306228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www.dbike.org/instituto/wp-content/uploads/2014/02/140226_IIIFMB-0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6675" y="2376488"/>
            <a:ext cx="30543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29429" y="785812"/>
            <a:ext cx="415524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  <a:t>BACKING - BICYCLE WORLD FORUM</a:t>
            </a:r>
          </a:p>
          <a:p>
            <a:b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pt-B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</a:p>
        </p:txBody>
      </p:sp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1693" y="706225"/>
            <a:ext cx="2586531" cy="37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4256" y="790982"/>
            <a:ext cx="3580304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  <a:t>SUPPORT - SPORTING EVENTS</a:t>
            </a:r>
          </a:p>
          <a:p>
            <a:b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pt-B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464" name="Picture 8" descr="C:\Users\Natan\Downloads\cartaz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68" y="1400244"/>
            <a:ext cx="3096092" cy="433301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21" y="3284984"/>
            <a:ext cx="2334864" cy="346986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098289" y="1643050"/>
            <a:ext cx="3868184" cy="5045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1500188" y="4714875"/>
            <a:ext cx="3429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atin typeface="Arial Narrow" pitchFamily="34" charset="0"/>
                <a:cs typeface="+mn-cs"/>
              </a:rPr>
              <a:t>Bike</a:t>
            </a:r>
            <a:r>
              <a:rPr lang="pt-BR" sz="1600" b="1" dirty="0">
                <a:latin typeface="Arial Narrow" pitchFamily="34" charset="0"/>
                <a:cs typeface="+mn-cs"/>
              </a:rPr>
              <a:t> </a:t>
            </a:r>
            <a:r>
              <a:rPr lang="pt-BR" sz="1600" b="1" dirty="0" err="1">
                <a:latin typeface="Arial Narrow" pitchFamily="34" charset="0"/>
                <a:cs typeface="+mn-cs"/>
              </a:rPr>
              <a:t>Stops</a:t>
            </a:r>
            <a:r>
              <a:rPr lang="pt-BR" sz="1600" b="1" dirty="0">
                <a:latin typeface="Arial Narrow" pitchFamily="34" charset="0"/>
                <a:cs typeface="+mn-cs"/>
              </a:rPr>
              <a:t> UFPR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 Narrow" pitchFamily="34" charset="0"/>
              </a:rPr>
              <a:t>600 SPOTS FOR BICYCLES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Arial Narrow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err="1">
                <a:latin typeface="Arial Narrow" pitchFamily="34" charset="0"/>
              </a:rPr>
              <a:t>Partnership</a:t>
            </a:r>
            <a:r>
              <a:rPr lang="pt-BR" sz="1200" dirty="0">
                <a:latin typeface="Arial Narrow" pitchFamily="34" charset="0"/>
              </a:rPr>
              <a:t> </a:t>
            </a:r>
            <a:r>
              <a:rPr lang="pt-BR" sz="1200" dirty="0" err="1">
                <a:latin typeface="Arial Narrow" pitchFamily="34" charset="0"/>
              </a:rPr>
              <a:t>with</a:t>
            </a:r>
            <a:r>
              <a:rPr lang="pt-BR" sz="1200" dirty="0">
                <a:latin typeface="Arial Narrow" pitchFamily="34" charset="0"/>
              </a:rPr>
              <a:t> </a:t>
            </a:r>
            <a:r>
              <a:rPr lang="pt-BR" sz="1200" dirty="0" err="1">
                <a:latin typeface="Arial Narrow" pitchFamily="34" charset="0"/>
              </a:rPr>
              <a:t>supplier</a:t>
            </a:r>
            <a:endParaRPr lang="pt-BR" sz="1200" dirty="0">
              <a:latin typeface="Arial Narrow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Arial Narrow" pitchFamily="34" charset="0"/>
              </a:rPr>
              <a:t>Industrial </a:t>
            </a:r>
            <a:r>
              <a:rPr lang="pt-BR" sz="1200" dirty="0" err="1">
                <a:latin typeface="Arial Narrow" pitchFamily="34" charset="0"/>
              </a:rPr>
              <a:t>Property</a:t>
            </a:r>
            <a:r>
              <a:rPr lang="pt-BR" sz="1200" dirty="0">
                <a:latin typeface="Arial Narrow" pitchFamily="34" charset="0"/>
              </a:rPr>
              <a:t> </a:t>
            </a:r>
            <a:r>
              <a:rPr lang="pt-BR" sz="1200" dirty="0" err="1">
                <a:latin typeface="Arial Narrow" pitchFamily="34" charset="0"/>
              </a:rPr>
              <a:t>Registration</a:t>
            </a:r>
            <a:r>
              <a:rPr lang="pt-BR" sz="1200" dirty="0">
                <a:latin typeface="Arial Narrow" pitchFamily="34" charset="0"/>
              </a:rPr>
              <a:t>  - UFPR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714375" y="4500563"/>
            <a:ext cx="5643563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endParaRPr lang="pt-BR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071813" y="4429125"/>
            <a:ext cx="107950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571875" y="3429000"/>
            <a:ext cx="1214438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pt-BR" sz="1000" dirty="0">
                <a:solidFill>
                  <a:schemeClr val="tx1"/>
                </a:solidFill>
                <a:latin typeface="Arial Narrow" pitchFamily="34" charset="0"/>
              </a:rPr>
              <a:t>ANA CAROLINA</a:t>
            </a:r>
          </a:p>
          <a:p>
            <a:pPr algn="r">
              <a:defRPr/>
            </a:pPr>
            <a:r>
              <a:rPr lang="pt-BR" sz="1000" b="1" dirty="0">
                <a:solidFill>
                  <a:schemeClr val="tx1"/>
                </a:solidFill>
                <a:latin typeface="Arial Narrow" pitchFamily="34" charset="0"/>
              </a:rPr>
              <a:t> Áurea </a:t>
            </a:r>
            <a:r>
              <a:rPr lang="pt-BR" sz="1000" b="1" dirty="0" err="1">
                <a:solidFill>
                  <a:schemeClr val="tx1"/>
                </a:solidFill>
                <a:latin typeface="Arial Narrow" pitchFamily="34" charset="0"/>
              </a:rPr>
              <a:t>Bike</a:t>
            </a:r>
            <a:r>
              <a:rPr lang="pt-BR" sz="1000" b="1" dirty="0">
                <a:solidFill>
                  <a:schemeClr val="tx1"/>
                </a:solidFill>
                <a:latin typeface="Arial Narrow" pitchFamily="34" charset="0"/>
              </a:rPr>
              <a:t> Stop</a:t>
            </a:r>
          </a:p>
          <a:p>
            <a:pPr algn="r">
              <a:defRPr/>
            </a:pPr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r">
              <a:defRPr/>
            </a:pPr>
            <a:r>
              <a:rPr lang="pt-BR" sz="1000" dirty="0">
                <a:solidFill>
                  <a:schemeClr val="tx1"/>
                </a:solidFill>
                <a:latin typeface="Arial Narrow" pitchFamily="34" charset="0"/>
              </a:rPr>
              <a:t>ENZO MOROSINI</a:t>
            </a:r>
          </a:p>
          <a:p>
            <a:pPr algn="r">
              <a:defRPr/>
            </a:pPr>
            <a:r>
              <a:rPr lang="pt-BR" sz="1000" b="1" dirty="0" err="1">
                <a:solidFill>
                  <a:schemeClr val="tx1"/>
                </a:solidFill>
                <a:latin typeface="Arial Narrow" pitchFamily="34" charset="0"/>
              </a:rPr>
              <a:t>Bike</a:t>
            </a:r>
            <a:r>
              <a:rPr lang="pt-BR" sz="1000" b="1" dirty="0">
                <a:solidFill>
                  <a:schemeClr val="tx1"/>
                </a:solidFill>
                <a:latin typeface="Arial Narrow" pitchFamily="34" charset="0"/>
              </a:rPr>
              <a:t> Stop I</a:t>
            </a:r>
            <a:endParaRPr lang="pt-BR" sz="1000" dirty="0">
              <a:solidFill>
                <a:schemeClr val="tx1"/>
              </a:solidFill>
              <a:latin typeface="Arial Narrow" pitchFamily="34" charset="0"/>
            </a:endParaRPr>
          </a:p>
          <a:p>
            <a:pPr algn="r">
              <a:defRPr/>
            </a:pPr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r" eaLnBrk="1" hangingPunct="1">
              <a:lnSpc>
                <a:spcPct val="150000"/>
              </a:lnSpc>
              <a:defRPr/>
            </a:pPr>
            <a:endParaRPr lang="pt-B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2058988" y="1643063"/>
            <a:ext cx="28051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313767" y="797776"/>
            <a:ext cx="6516216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  <a:t>STRUCTURE – BIKE RACKS </a:t>
            </a:r>
            <a:r>
              <a:rPr lang="pt-BR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at</a:t>
            </a:r>
            <a: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  <a:t> UFPR</a:t>
            </a:r>
          </a:p>
          <a:p>
            <a:r>
              <a:rPr lang="pt-BR" sz="1200" dirty="0">
                <a:solidFill>
                  <a:schemeClr val="tx1"/>
                </a:solidFill>
                <a:latin typeface="Arial Narrow" pitchFamily="34" charset="0"/>
              </a:rPr>
              <a:t>	ACADEMIC PROJECT - DESIGN/UFPR</a:t>
            </a:r>
          </a:p>
        </p:txBody>
      </p:sp>
      <p:pic>
        <p:nvPicPr>
          <p:cNvPr id="21514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75" y="6286500"/>
            <a:ext cx="12858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</a:p>
        </p:txBody>
      </p:sp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827584" y="1736130"/>
            <a:ext cx="3850332" cy="255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-77956" y="840473"/>
            <a:ext cx="500999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latin typeface="Arial Narrow" panose="020B0606020202030204" pitchFamily="34" charset="0"/>
              </a:rPr>
              <a:t>EXPOSITION - BICYCLES AND PHOTOGRAPHIES</a:t>
            </a:r>
          </a:p>
          <a:p>
            <a:pPr algn="r"/>
            <a:r>
              <a:rPr lang="pt-BR" sz="1400" dirty="0">
                <a:latin typeface="Arial Narrow" panose="020B0606020202030204" pitchFamily="34" charset="0"/>
              </a:rPr>
              <a:t>São José </a:t>
            </a:r>
            <a:r>
              <a:rPr lang="pt-BR" sz="1400" dirty="0" err="1">
                <a:latin typeface="Arial Narrow" panose="020B0606020202030204" pitchFamily="34" charset="0"/>
              </a:rPr>
              <a:t>Mall</a:t>
            </a:r>
            <a:r>
              <a:rPr lang="pt-BR" sz="1400" dirty="0">
                <a:latin typeface="Arial Narrow" panose="020B0606020202030204" pitchFamily="34" charset="0"/>
              </a:rPr>
              <a:t> Exposition</a:t>
            </a:r>
          </a:p>
          <a:p>
            <a:pPr algn="r"/>
            <a:r>
              <a:rPr lang="pt-BR" sz="1400" dirty="0" err="1">
                <a:latin typeface="Arial Narrow" panose="020B0606020202030204" pitchFamily="34" charset="0"/>
              </a:rPr>
              <a:t>September</a:t>
            </a:r>
            <a:r>
              <a:rPr lang="pt-BR" sz="1400" dirty="0">
                <a:latin typeface="Arial Narrow" panose="020B0606020202030204" pitchFamily="34" charset="0"/>
              </a:rPr>
              <a:t> </a:t>
            </a:r>
            <a:r>
              <a:rPr lang="pt-BR" sz="1400" dirty="0" err="1">
                <a:latin typeface="Arial Narrow" panose="020B0606020202030204" pitchFamily="34" charset="0"/>
              </a:rPr>
              <a:t>of</a:t>
            </a:r>
            <a:r>
              <a:rPr lang="pt-BR" sz="1400" dirty="0">
                <a:latin typeface="Arial Narrow" panose="020B0606020202030204" pitchFamily="34" charset="0"/>
              </a:rPr>
              <a:t> 2015</a:t>
            </a:r>
          </a:p>
          <a:p>
            <a:pPr algn="r"/>
            <a:br>
              <a:rPr lang="pt-BR" dirty="0">
                <a:latin typeface="Arial Narrow" panose="020B0606020202030204" pitchFamily="34" charset="0"/>
              </a:rPr>
            </a:br>
            <a:endParaRPr lang="pt-BR" altLang="pt-BR" b="1" dirty="0">
              <a:latin typeface="Arial Narrow" pitchFamily="34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683569" y="5175483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 Narrow" panose="020B0606020202030204" pitchFamily="34" charset="0"/>
              </a:rPr>
              <a:t>Private collector collection and photography exhibition regarding the urban mobility and bicycle thematic</a:t>
            </a:r>
          </a:p>
          <a:p>
            <a:br>
              <a:rPr lang="en-US" sz="1400" dirty="0"/>
            </a:br>
            <a:r>
              <a:rPr lang="en-US" sz="1400" dirty="0"/>
              <a:t> Location</a:t>
            </a:r>
            <a:r>
              <a:rPr lang="pt-BR" altLang="pt-BR" sz="1400" dirty="0">
                <a:latin typeface="Arial Narrow" pitchFamily="34" charset="0"/>
              </a:rPr>
              <a:t>: </a:t>
            </a:r>
            <a:r>
              <a:rPr lang="pt-BR" altLang="pt-BR" sz="1400" dirty="0" err="1">
                <a:latin typeface="Arial Narrow" pitchFamily="34" charset="0"/>
              </a:rPr>
              <a:t>Art</a:t>
            </a:r>
            <a:r>
              <a:rPr lang="pt-BR" altLang="pt-BR" sz="1400" dirty="0">
                <a:latin typeface="Arial Narrow" pitchFamily="34" charset="0"/>
              </a:rPr>
              <a:t> &amp; Design </a:t>
            </a:r>
            <a:r>
              <a:rPr lang="pt-BR" altLang="pt-BR" sz="1400" dirty="0" err="1">
                <a:latin typeface="Arial Narrow" pitchFamily="34" charset="0"/>
              </a:rPr>
              <a:t>Room</a:t>
            </a:r>
            <a:r>
              <a:rPr lang="pt-BR" altLang="pt-BR" sz="1400" dirty="0">
                <a:latin typeface="Arial Narrow" pitchFamily="34" charset="0"/>
              </a:rPr>
              <a:t> – SCHLA/UFPR - SET2012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</a:p>
        </p:txBody>
      </p:sp>
      <p:pic>
        <p:nvPicPr>
          <p:cNvPr id="4098" name="Picture 2" descr="C:\Users\belotto\Downloads\A Dia01_continua (56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901440" cy="2599944"/>
          </a:xfrm>
          <a:prstGeom prst="rect">
            <a:avLst/>
          </a:prstGeom>
          <a:noFill/>
        </p:spPr>
      </p:pic>
      <p:pic>
        <p:nvPicPr>
          <p:cNvPr id="2" name="Picture 3" descr="C:\Users\belotto\Downloads\A Dia01_continua (57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 descr="http://www.ciclovida.ufpr.br/wp-content/uploads/2012/05/cartaz-web-bet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39583" y="1214437"/>
            <a:ext cx="3194050" cy="450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ACADEMY/RESEARCH/EXTENSION</a:t>
            </a:r>
          </a:p>
        </p:txBody>
      </p:sp>
      <p:sp>
        <p:nvSpPr>
          <p:cNvPr id="9" name="Retângulo 8"/>
          <p:cNvSpPr/>
          <p:nvPr/>
        </p:nvSpPr>
        <p:spPr>
          <a:xfrm>
            <a:off x="301991" y="852871"/>
            <a:ext cx="4110894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  <a:t>RESEARCH PROJECTS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Support for monographies/ dissertations/ theses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UNDERGRADUATE / GRADUATE</a:t>
            </a:r>
          </a:p>
          <a:p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pt-BR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lum bright="-20000" contrast="10000"/>
          </a:blip>
          <a:srcRect/>
          <a:stretch>
            <a:fillRect/>
          </a:stretch>
        </p:blipFill>
        <p:spPr bwMode="auto">
          <a:xfrm>
            <a:off x="827584" y="4303913"/>
            <a:ext cx="1529854" cy="233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5" name="Retângulo 2"/>
          <p:cNvSpPr>
            <a:spLocks noChangeArrowheads="1"/>
          </p:cNvSpPr>
          <p:nvPr/>
        </p:nvSpPr>
        <p:spPr bwMode="auto">
          <a:xfrm>
            <a:off x="2464593" y="5877272"/>
            <a:ext cx="27146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 err="1">
                <a:latin typeface="Arial Narrow" panose="020B0606020202030204" pitchFamily="34" charset="0"/>
              </a:rPr>
              <a:t>Monography</a:t>
            </a:r>
            <a:r>
              <a:rPr lang="pt-BR" sz="1000" dirty="0">
                <a:latin typeface="Arial Narrow" panose="020B0606020202030204" pitchFamily="34" charset="0"/>
              </a:rPr>
              <a:t>: Ciclo-</a:t>
            </a:r>
            <a:r>
              <a:rPr lang="pt-BR" sz="1000" dirty="0" err="1">
                <a:latin typeface="Arial Narrow" panose="020B0606020202030204" pitchFamily="34" charset="0"/>
              </a:rPr>
              <a:t>leisure</a:t>
            </a:r>
            <a:r>
              <a:rPr lang="pt-BR" sz="1000" dirty="0">
                <a:latin typeface="Arial Narrow" panose="020B0606020202030204" pitchFamily="34" charset="0"/>
              </a:rPr>
              <a:t> in Curitiba</a:t>
            </a:r>
          </a:p>
          <a:p>
            <a:r>
              <a:rPr lang="pt-BR" altLang="pt-BR" sz="1000" dirty="0">
                <a:latin typeface="Arial Narrow" pitchFamily="34" charset="0"/>
              </a:rPr>
              <a:t>Rodrigo André Pereira </a:t>
            </a:r>
            <a:r>
              <a:rPr lang="pt-BR" altLang="pt-BR" sz="1000" dirty="0" err="1">
                <a:latin typeface="Arial Narrow" pitchFamily="34" charset="0"/>
              </a:rPr>
              <a:t>Angreves</a:t>
            </a:r>
            <a:r>
              <a:rPr lang="pt-BR" altLang="pt-BR" sz="1000" dirty="0">
                <a:latin typeface="Arial Narrow" pitchFamily="34" charset="0"/>
              </a:rPr>
              <a:t> </a:t>
            </a:r>
          </a:p>
          <a:p>
            <a:r>
              <a:rPr lang="pt-BR" sz="1000" dirty="0" err="1">
                <a:latin typeface="Arial Narrow" panose="020B0606020202030204" pitchFamily="34" charset="0"/>
              </a:rPr>
              <a:t>Physical</a:t>
            </a:r>
            <a:r>
              <a:rPr lang="pt-BR" sz="1000" dirty="0">
                <a:latin typeface="Arial Narrow" panose="020B0606020202030204" pitchFamily="34" charset="0"/>
              </a:rPr>
              <a:t> </a:t>
            </a:r>
            <a:r>
              <a:rPr lang="pt-BR" sz="1000" dirty="0" err="1">
                <a:latin typeface="Arial Narrow" panose="020B0606020202030204" pitchFamily="34" charset="0"/>
              </a:rPr>
              <a:t>Education</a:t>
            </a:r>
            <a:r>
              <a:rPr lang="pt-BR" sz="1000" dirty="0">
                <a:latin typeface="Arial Narrow" panose="020B0606020202030204" pitchFamily="34" charset="0"/>
              </a:rPr>
              <a:t> - UFPR</a:t>
            </a:r>
          </a:p>
          <a:p>
            <a:br>
              <a:rPr lang="pt-BR" sz="1000" dirty="0">
                <a:latin typeface="Arial Narrow" panose="020B0606020202030204" pitchFamily="34" charset="0"/>
              </a:rPr>
            </a:br>
            <a:endParaRPr lang="pt-BR" altLang="pt-BR" sz="1000" dirty="0">
              <a:latin typeface="Arial Narrow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28268" y="3429000"/>
            <a:ext cx="2214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Arial Narrow" panose="020B0606020202030204" pitchFamily="34" charset="0"/>
              </a:rPr>
              <a:t>Brasil</a:t>
            </a:r>
            <a:r>
              <a:rPr lang="en-US" sz="1200" b="1" dirty="0">
                <a:latin typeface="Arial Narrow" panose="020B0606020202030204" pitchFamily="34" charset="0"/>
              </a:rPr>
              <a:t>/</a:t>
            </a:r>
            <a:r>
              <a:rPr lang="en-US" sz="1200" b="1" dirty="0" err="1">
                <a:latin typeface="Arial Narrow" panose="020B0606020202030204" pitchFamily="34" charset="0"/>
              </a:rPr>
              <a:t>Holand</a:t>
            </a:r>
            <a:r>
              <a:rPr lang="en-US" sz="1200" b="1" dirty="0">
                <a:latin typeface="Arial Narrow" panose="020B0606020202030204" pitchFamily="34" charset="0"/>
              </a:rPr>
              <a:t> Agreement</a:t>
            </a:r>
          </a:p>
          <a:p>
            <a:pPr algn="ctr"/>
            <a:r>
              <a:rPr lang="en-US" sz="1200" b="1" dirty="0">
                <a:latin typeface="Arial Narrow" panose="020B0606020202030204" pitchFamily="34" charset="0"/>
              </a:rPr>
              <a:t>Development of </a:t>
            </a:r>
            <a:r>
              <a:rPr lang="en-US" sz="1200" b="1" dirty="0" err="1">
                <a:latin typeface="Arial Narrow" panose="020B0606020202030204" pitchFamily="34" charset="0"/>
              </a:rPr>
              <a:t>ciclomobility</a:t>
            </a:r>
            <a:r>
              <a:rPr lang="en-US" sz="1200" b="1" dirty="0">
                <a:latin typeface="Arial Narrow" panose="020B0606020202030204" pitchFamily="34" charset="0"/>
              </a:rPr>
              <a:t> in Curitiba (2016)</a:t>
            </a:r>
            <a:br>
              <a:rPr lang="en-US" sz="1200" b="1" dirty="0">
                <a:latin typeface="Arial Narrow" panose="020B0606020202030204" pitchFamily="34" charset="0"/>
              </a:rPr>
            </a:br>
            <a:r>
              <a:rPr lang="en-US" sz="1200" b="1" dirty="0">
                <a:latin typeface="Arial Narrow" panose="020B0606020202030204" pitchFamily="34" charset="0"/>
              </a:rPr>
              <a:t>Active Mobility Forum, 11 IES (2018)</a:t>
            </a:r>
          </a:p>
          <a:p>
            <a:pPr algn="ctr"/>
            <a:br>
              <a:rPr lang="en-US" sz="1200" b="1" dirty="0">
                <a:latin typeface="Arial Narrow" panose="020B0606020202030204" pitchFamily="34" charset="0"/>
              </a:rPr>
            </a:br>
            <a:endParaRPr lang="pt-BR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733278217"/>
              </p:ext>
            </p:extLst>
          </p:nvPr>
        </p:nvGraphicFramePr>
        <p:xfrm>
          <a:off x="702140" y="1789903"/>
          <a:ext cx="3071834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658" name="Retângulo 2"/>
          <p:cNvSpPr>
            <a:spLocks noChangeArrowheads="1"/>
          </p:cNvSpPr>
          <p:nvPr/>
        </p:nvSpPr>
        <p:spPr bwMode="auto">
          <a:xfrm>
            <a:off x="5649044" y="5935663"/>
            <a:ext cx="2714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dirty="0">
                <a:latin typeface="Arial Narrow" panose="020B0606020202030204" pitchFamily="34" charset="0"/>
              </a:rPr>
              <a:t>Research project</a:t>
            </a:r>
          </a:p>
          <a:p>
            <a:pPr algn="r"/>
            <a:r>
              <a:rPr lang="en-US" sz="1000" dirty="0">
                <a:latin typeface="Arial Narrow" panose="020B0606020202030204" pitchFamily="34" charset="0"/>
              </a:rPr>
              <a:t>PICTOGRAMAS - Collective Creation</a:t>
            </a:r>
          </a:p>
          <a:p>
            <a:pPr algn="r"/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pt-BR" altLang="pt-BR" sz="1000" dirty="0">
                <a:latin typeface="Arial Narrow" pitchFamily="34" charset="0"/>
              </a:rPr>
              <a:t>Prof. Dr. Marcel </a:t>
            </a:r>
            <a:r>
              <a:rPr lang="pt-BR" altLang="pt-BR" sz="1000" dirty="0" err="1">
                <a:latin typeface="Arial Narrow" pitchFamily="34" charset="0"/>
              </a:rPr>
              <a:t>Pauluk</a:t>
            </a:r>
            <a:endParaRPr lang="pt-BR" altLang="pt-BR" sz="1000" dirty="0">
              <a:latin typeface="Arial Narrow" pitchFamily="34" charset="0"/>
            </a:endParaRPr>
          </a:p>
          <a:p>
            <a:pPr algn="r" eaLnBrk="1" hangingPunct="1"/>
            <a:r>
              <a:rPr lang="pt-BR" altLang="pt-BR" sz="1000" dirty="0">
                <a:latin typeface="Arial Narrow" pitchFamily="34" charset="0"/>
              </a:rPr>
              <a:t>Design - UFPR</a:t>
            </a:r>
          </a:p>
        </p:txBody>
      </p:sp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http://www.ciclovida.ufpr.br/wp-content/uploads/2012/08/post-trabalho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5" y="1285875"/>
            <a:ext cx="3929063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26076" y="762000"/>
            <a:ext cx="684076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GRAPHIC DESIGN GRADUATION PROJECT – INTERMODAL CHALLENGE</a:t>
            </a:r>
          </a:p>
          <a:p>
            <a:pPr algn="r" eaLnBrk="1" hangingPunct="1">
              <a:defRPr/>
            </a:pPr>
            <a:r>
              <a:rPr lang="pt-BR" sz="1000" i="1" dirty="0">
                <a:solidFill>
                  <a:schemeClr val="tx1"/>
                </a:solidFill>
                <a:latin typeface="Arial Narrow" pitchFamily="34" charset="0"/>
              </a:rPr>
              <a:t>DESIGN/UFPR - Marcel </a:t>
            </a:r>
            <a:r>
              <a:rPr lang="pt-BR" sz="1000" i="1" dirty="0" err="1">
                <a:solidFill>
                  <a:schemeClr val="tx1"/>
                </a:solidFill>
                <a:latin typeface="Arial Narrow" pitchFamily="34" charset="0"/>
              </a:rPr>
              <a:t>Pace</a:t>
            </a:r>
            <a:r>
              <a:rPr lang="pt-BR" sz="1000" i="1" dirty="0">
                <a:solidFill>
                  <a:schemeClr val="tx1"/>
                </a:solidFill>
                <a:latin typeface="Arial Narrow" pitchFamily="34" charset="0"/>
              </a:rPr>
              <a:t> / Juliana </a:t>
            </a:r>
            <a:r>
              <a:rPr lang="pt-BR" sz="1000" i="1" dirty="0" err="1">
                <a:solidFill>
                  <a:schemeClr val="tx1"/>
                </a:solidFill>
                <a:latin typeface="Arial Narrow" pitchFamily="34" charset="0"/>
              </a:rPr>
              <a:t>Stinghen</a:t>
            </a:r>
            <a:endParaRPr lang="pt-BR" sz="10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1500188" y="4500563"/>
            <a:ext cx="29400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7"/>
          <p:cNvPicPr>
            <a:picLocks noChangeAspect="1" noChangeArrowheads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 bwMode="auto">
          <a:xfrm>
            <a:off x="1143000" y="1285875"/>
            <a:ext cx="3657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ACADEMY/RESEARCH/EXTENSION</a:t>
            </a:r>
          </a:p>
        </p:txBody>
      </p:sp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0" y="438472"/>
            <a:ext cx="9144000" cy="608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aixaDeTexto 5"/>
          <p:cNvSpPr txBox="1">
            <a:spLocks noChangeArrowheads="1"/>
          </p:cNvSpPr>
          <p:nvPr/>
        </p:nvSpPr>
        <p:spPr bwMode="auto">
          <a:xfrm>
            <a:off x="-252536" y="2132856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/>
              <a:t>	     PROGRAM </a:t>
            </a:r>
            <a:r>
              <a:rPr lang="pt-BR" sz="3200" i="1" dirty="0">
                <a:solidFill>
                  <a:schemeClr val="accent1"/>
                </a:solidFill>
              </a:rPr>
              <a:t>CICLOVIDA</a:t>
            </a:r>
            <a:r>
              <a:rPr lang="pt-BR" sz="3200" i="1" dirty="0"/>
              <a:t>:</a:t>
            </a:r>
            <a:r>
              <a:rPr lang="pt-BR" sz="3200" dirty="0"/>
              <a:t> PHASE </a:t>
            </a:r>
            <a:r>
              <a:rPr lang="pt-BR" sz="3200" dirty="0" err="1"/>
              <a:t>I</a:t>
            </a:r>
            <a:br>
              <a:rPr lang="pt-BR" sz="3200" dirty="0"/>
            </a:br>
            <a:endParaRPr lang="pt-BR" altLang="pt-BR" sz="3200" b="1" dirty="0">
              <a:latin typeface="Albertus Extra Bold" pitchFamily="34" charset="0"/>
            </a:endParaRPr>
          </a:p>
        </p:txBody>
      </p:sp>
      <p:sp>
        <p:nvSpPr>
          <p:cNvPr id="15" name="CaixaDeTexto 5">
            <a:extLst>
              <a:ext uri="{FF2B5EF4-FFF2-40B4-BE49-F238E27FC236}">
                <a16:creationId xmlns:a16="http://schemas.microsoft.com/office/drawing/2014/main" id="{0D0073DF-C4C0-9649-A12D-491EE68B5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560" y="4077072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/>
              <a:t>	     PROGRAM </a:t>
            </a:r>
            <a:r>
              <a:rPr lang="en-US" sz="3200" i="1" dirty="0">
                <a:solidFill>
                  <a:schemeClr val="accent1"/>
                </a:solidFill>
              </a:rPr>
              <a:t>LIFE-ON-CYCLES</a:t>
            </a:r>
            <a:r>
              <a:rPr lang="pt-BR" sz="3200" i="1" dirty="0"/>
              <a:t>:</a:t>
            </a:r>
            <a:r>
              <a:rPr lang="pt-BR" sz="3200" dirty="0"/>
              <a:t> PHASE </a:t>
            </a:r>
            <a:r>
              <a:rPr lang="pt-BR" sz="3200" dirty="0" err="1"/>
              <a:t>I</a:t>
            </a:r>
            <a:br>
              <a:rPr lang="pt-BR" sz="3200" dirty="0"/>
            </a:br>
            <a:endParaRPr lang="pt-BR" altLang="pt-BR" sz="3200" b="1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20766"/>
      </p:ext>
    </p:extLst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6959" y="1628505"/>
            <a:ext cx="3286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3501008"/>
            <a:ext cx="2255146" cy="321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5286375" y="1643063"/>
            <a:ext cx="3546475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62563" y="4321175"/>
            <a:ext cx="3595687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1150" y="767900"/>
            <a:ext cx="8769004" cy="893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INTERMODAL CHALLENGE - Performed by </a:t>
            </a:r>
            <a:r>
              <a:rPr lang="en-US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Ciclovida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 since 2008</a:t>
            </a:r>
            <a:endParaRPr lang="pt-BR" sz="12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More than establishing winners, the contest promotes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awarenes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of urban mobility issues (pollutant emissions, costs,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etc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algn="r"/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pt-BR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86049"/>
      </p:ext>
    </p:extLst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1000125" y="1268413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9512" y="764704"/>
            <a:ext cx="6929438" cy="647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 Narrow" panose="020B0606020202030204" pitchFamily="34" charset="0"/>
              </a:rPr>
              <a:t>SUBJECT INTEGRATION</a:t>
            </a:r>
          </a:p>
          <a:p>
            <a:pPr algn="r"/>
            <a:r>
              <a:rPr 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Design - </a:t>
            </a:r>
            <a:r>
              <a:rPr lang="pt-B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Graphic</a:t>
            </a:r>
            <a:r>
              <a:rPr 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Representation</a:t>
            </a:r>
            <a:r>
              <a:rPr 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III - </a:t>
            </a:r>
            <a:r>
              <a:rPr lang="pt-B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Bicycle</a:t>
            </a:r>
            <a:r>
              <a:rPr 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exposition</a:t>
            </a:r>
            <a:endParaRPr lang="pt-B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br>
              <a:rPr 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pt-BR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r" eaLnBrk="1" hangingPunct="1">
              <a:defRPr/>
            </a:pPr>
            <a:endParaRPr lang="pt-BR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88089">
            <a:off x="6168930" y="4718010"/>
            <a:ext cx="2428875" cy="182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screen">
            <a:lum contrast="10000"/>
          </a:blip>
          <a:srcRect/>
          <a:stretch>
            <a:fillRect/>
          </a:stretch>
        </p:blipFill>
        <p:spPr bwMode="auto">
          <a:xfrm rot="20825038">
            <a:off x="6168930" y="1965362"/>
            <a:ext cx="2428875" cy="182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lum bright="30000" contrast="40000"/>
          </a:blip>
          <a:srcRect/>
          <a:stretch>
            <a:fillRect/>
          </a:stretch>
        </p:blipFill>
        <p:spPr bwMode="auto">
          <a:xfrm rot="20749946">
            <a:off x="887413" y="3009900"/>
            <a:ext cx="2036762" cy="166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57158" y="1241806"/>
            <a:ext cx="285752" cy="56435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ACADEMY/RESEARCH/EXTENSION</a:t>
            </a:r>
          </a:p>
        </p:txBody>
      </p:sp>
    </p:spTree>
  </p:cSld>
  <p:clrMapOvr>
    <a:masterClrMapping/>
  </p:clrMapOvr>
  <p:transition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808544"/>
            <a:ext cx="6929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SUBJECT INTEGRATION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Civil Engineering - Traffic Engineering Subject - Intermodal Challenge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Architecture and Urbanism - City and Environment Subject - Intermodal Challenge</a:t>
            </a:r>
          </a:p>
          <a:p>
            <a:b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pt-BR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ACADEMY/RESEARCH/EXTENSION</a:t>
            </a:r>
          </a:p>
        </p:txBody>
      </p:sp>
      <p:pic>
        <p:nvPicPr>
          <p:cNvPr id="2051" name="Picture 3" descr="C:\Users\belotto\Downloads\desafio2014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880799" cy="2184519"/>
          </a:xfrm>
          <a:prstGeom prst="rect">
            <a:avLst/>
          </a:prstGeom>
          <a:noFill/>
        </p:spPr>
      </p:pic>
      <p:pic>
        <p:nvPicPr>
          <p:cNvPr id="2052" name="Picture 4" descr="C:\Users\belotto\Downloads\DSCN1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560" y="1700808"/>
            <a:ext cx="3552395" cy="2664296"/>
          </a:xfrm>
          <a:prstGeom prst="rect">
            <a:avLst/>
          </a:prstGeom>
          <a:noFill/>
        </p:spPr>
      </p:pic>
      <p:pic>
        <p:nvPicPr>
          <p:cNvPr id="2053" name="Picture 5" descr="C:\Users\belotto\Downloads\DSCN1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700808"/>
            <a:ext cx="2808312" cy="2098844"/>
          </a:xfrm>
          <a:prstGeom prst="rect">
            <a:avLst/>
          </a:prstGeom>
          <a:noFill/>
        </p:spPr>
      </p:pic>
      <p:pic>
        <p:nvPicPr>
          <p:cNvPr id="2054" name="Picture 6" descr="C:\Users\belotto\Downloads\DSCN14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7897" y="4553398"/>
            <a:ext cx="2638519" cy="19719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11560" y="4869160"/>
            <a:ext cx="9114284" cy="1197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252" y="980728"/>
            <a:ext cx="8229600" cy="1143000"/>
          </a:xfrm>
        </p:spPr>
        <p:txBody>
          <a:bodyPr/>
          <a:lstStyle/>
          <a:p>
            <a:r>
              <a:rPr lang="en-US" sz="2800" dirty="0"/>
              <a:t>15 years of work yields some results</a:t>
            </a:r>
            <a:br>
              <a:rPr lang="en-US" sz="2800" dirty="0"/>
            </a:br>
            <a:br>
              <a:rPr lang="en-US" sz="2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811" y="1628800"/>
            <a:ext cx="8229600" cy="1231615"/>
          </a:xfrm>
        </p:spPr>
        <p:txBody>
          <a:bodyPr/>
          <a:lstStyle/>
          <a:p>
            <a:r>
              <a:rPr lang="pt-BR" sz="2000" dirty="0" err="1"/>
              <a:t>Graduation</a:t>
            </a:r>
            <a:r>
              <a:rPr lang="pt-BR" sz="2000" dirty="0"/>
              <a:t> </a:t>
            </a:r>
            <a:r>
              <a:rPr lang="pt-BR" sz="2000" dirty="0" err="1"/>
              <a:t>work</a:t>
            </a:r>
            <a:r>
              <a:rPr lang="pt-BR" sz="2000" dirty="0"/>
              <a:t>, </a:t>
            </a:r>
            <a:r>
              <a:rPr lang="pt-BR" sz="2000" dirty="0" err="1"/>
              <a:t>Monographs</a:t>
            </a:r>
            <a:r>
              <a:rPr lang="pt-BR" sz="2000" dirty="0"/>
              <a:t>, </a:t>
            </a:r>
            <a:r>
              <a:rPr lang="pt-BR" sz="2000" dirty="0" err="1"/>
              <a:t>theses</a:t>
            </a:r>
            <a:r>
              <a:rPr lang="pt-BR" sz="2000" dirty="0"/>
              <a:t>, </a:t>
            </a:r>
            <a:r>
              <a:rPr lang="pt-BR" sz="2000" dirty="0" err="1"/>
              <a:t>dissertations</a:t>
            </a:r>
            <a:r>
              <a:rPr lang="pt-BR" sz="2000" dirty="0"/>
              <a:t>, </a:t>
            </a:r>
            <a:r>
              <a:rPr lang="pt-BR" sz="2000" dirty="0" err="1"/>
              <a:t>events</a:t>
            </a:r>
            <a:r>
              <a:rPr lang="pt-BR" sz="2000" dirty="0"/>
              <a:t>, </a:t>
            </a:r>
            <a:r>
              <a:rPr lang="pt-BR" sz="2000" dirty="0" err="1"/>
              <a:t>public</a:t>
            </a:r>
            <a:r>
              <a:rPr lang="pt-BR" sz="2000" dirty="0"/>
              <a:t> </a:t>
            </a:r>
            <a:r>
              <a:rPr lang="pt-BR" sz="2000" dirty="0" err="1"/>
              <a:t>policy</a:t>
            </a:r>
            <a:r>
              <a:rPr lang="pt-BR" sz="2000" dirty="0"/>
              <a:t> </a:t>
            </a:r>
            <a:r>
              <a:rPr lang="pt-BR" sz="2000" dirty="0" err="1"/>
              <a:t>participation</a:t>
            </a:r>
            <a:r>
              <a:rPr lang="pt-BR" sz="2000" dirty="0"/>
              <a:t>, </a:t>
            </a:r>
            <a:r>
              <a:rPr lang="pt-BR" sz="2000" dirty="0" err="1"/>
              <a:t>infrastructure</a:t>
            </a:r>
            <a:r>
              <a:rPr lang="pt-BR" sz="2000" dirty="0"/>
              <a:t> </a:t>
            </a:r>
            <a:r>
              <a:rPr lang="pt-BR" sz="2000" dirty="0" err="1"/>
              <a:t>implementation</a:t>
            </a:r>
            <a:r>
              <a:rPr lang="pt-BR" sz="2000" dirty="0"/>
              <a:t>…..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behavioral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culture</a:t>
            </a:r>
            <a:r>
              <a:rPr lang="pt-BR" sz="2000" dirty="0"/>
              <a:t> </a:t>
            </a:r>
            <a:r>
              <a:rPr lang="pt-BR" sz="2000" dirty="0" err="1"/>
              <a:t>changes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63299"/>
            <a:ext cx="5688632" cy="374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10300"/>
            <a:ext cx="53990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11560" y="4950470"/>
            <a:ext cx="64817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pt-BR" altLang="pt-BR" sz="2000" b="1" dirty="0">
                <a:latin typeface="Arial Black" pitchFamily="34" charset="0"/>
              </a:rPr>
              <a:t>3%    modal </a:t>
            </a:r>
            <a:r>
              <a:rPr lang="pt-BR" altLang="pt-BR" sz="2000" b="1" dirty="0" err="1">
                <a:latin typeface="Arial Black" pitchFamily="34" charset="0"/>
              </a:rPr>
              <a:t>bicycle</a:t>
            </a:r>
            <a:endParaRPr lang="pt-BR" altLang="pt-BR" sz="2000" b="1" dirty="0">
              <a:latin typeface="Arial Black" pitchFamily="34" charset="0"/>
            </a:endParaRPr>
          </a:p>
          <a:p>
            <a:pPr marL="0" indent="0" eaLnBrk="1" hangingPunct="1">
              <a:buNone/>
            </a:pPr>
            <a:r>
              <a:rPr lang="pt-BR" altLang="pt-BR" sz="2000" b="1" dirty="0">
                <a:latin typeface="Arial Black" pitchFamily="34" charset="0"/>
              </a:rPr>
              <a:t>35%  </a:t>
            </a:r>
            <a:r>
              <a:rPr lang="pt-BR" altLang="pt-BR" sz="2000" b="1" dirty="0" err="1">
                <a:latin typeface="Arial Black" pitchFamily="34" charset="0"/>
              </a:rPr>
              <a:t>on</a:t>
            </a:r>
            <a:r>
              <a:rPr lang="pt-BR" altLang="pt-BR" sz="2000" b="1" dirty="0">
                <a:latin typeface="Arial Black" pitchFamily="34" charset="0"/>
              </a:rPr>
              <a:t> </a:t>
            </a:r>
            <a:r>
              <a:rPr lang="pt-BR" altLang="pt-BR" sz="2000" b="1" dirty="0" err="1">
                <a:latin typeface="Arial Black" pitchFamily="34" charset="0"/>
              </a:rPr>
              <a:t>foot</a:t>
            </a:r>
            <a:r>
              <a:rPr lang="pt-BR" altLang="pt-BR" sz="2000" b="1" dirty="0">
                <a:latin typeface="Arial Black" pitchFamily="34" charset="0"/>
              </a:rPr>
              <a:t> </a:t>
            </a:r>
            <a:r>
              <a:rPr lang="pt-BR" altLang="pt-BR" sz="2000" b="1" dirty="0" err="1">
                <a:latin typeface="Arial Black" pitchFamily="34" charset="0"/>
              </a:rPr>
              <a:t>journey</a:t>
            </a:r>
            <a:endParaRPr lang="pt-BR" altLang="pt-BR" sz="2000" b="1" dirty="0">
              <a:latin typeface="Arial Black" pitchFamily="34" charset="0"/>
            </a:endParaRPr>
          </a:p>
          <a:p>
            <a:pPr marL="0" indent="0" eaLnBrk="1" hangingPunct="1">
              <a:buNone/>
            </a:pPr>
            <a:r>
              <a:rPr lang="pt-BR" altLang="pt-BR" sz="2000" b="1" dirty="0">
                <a:latin typeface="Arial Black" pitchFamily="34" charset="0"/>
              </a:rPr>
              <a:t>32%  </a:t>
            </a:r>
            <a:r>
              <a:rPr lang="pt-BR" altLang="pt-BR" sz="2000" b="1" dirty="0" err="1">
                <a:latin typeface="Arial Black" pitchFamily="34" charset="0"/>
              </a:rPr>
              <a:t>public</a:t>
            </a:r>
            <a:r>
              <a:rPr lang="pt-BR" altLang="pt-BR" sz="2000" b="1" dirty="0">
                <a:latin typeface="Arial Black" pitchFamily="34" charset="0"/>
              </a:rPr>
              <a:t> </a:t>
            </a:r>
            <a:r>
              <a:rPr lang="pt-BR" altLang="pt-BR" sz="2000" b="1" dirty="0" err="1">
                <a:latin typeface="Arial Black" pitchFamily="34" charset="0"/>
              </a:rPr>
              <a:t>transportation</a:t>
            </a:r>
            <a:endParaRPr lang="pt-BR" altLang="pt-BR" sz="2000" b="1" dirty="0">
              <a:latin typeface="Arial Black" pitchFamily="34" charset="0"/>
            </a:endParaRPr>
          </a:p>
          <a:p>
            <a:pPr marL="0" indent="0" eaLnBrk="1" hangingPunct="1">
              <a:buNone/>
            </a:pPr>
            <a:r>
              <a:rPr lang="pt-BR" altLang="pt-BR" sz="2000" b="1" dirty="0">
                <a:latin typeface="Arial Black" pitchFamily="34" charset="0"/>
              </a:rPr>
              <a:t>28%  </a:t>
            </a:r>
            <a:r>
              <a:rPr lang="pt-BR" altLang="pt-BR" sz="2000" b="1" dirty="0" err="1">
                <a:latin typeface="Arial Black" pitchFamily="34" charset="0"/>
              </a:rPr>
              <a:t>automobiles</a:t>
            </a:r>
            <a:endParaRPr lang="pt-BR" altLang="pt-BR" sz="2000" b="1" dirty="0">
              <a:latin typeface="Arial Black" pitchFamily="34" charset="0"/>
            </a:endParaRPr>
          </a:p>
          <a:p>
            <a:pPr marL="0" indent="0" eaLnBrk="1" hangingPunct="1">
              <a:buNone/>
            </a:pPr>
            <a:endParaRPr lang="pt-BR" altLang="pt-BR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9716" y="4869160"/>
            <a:ext cx="9114284" cy="1197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252" y="1205880"/>
            <a:ext cx="8229600" cy="998984"/>
          </a:xfrm>
        </p:spPr>
        <p:txBody>
          <a:bodyPr/>
          <a:lstStyle/>
          <a:p>
            <a:r>
              <a:rPr lang="en-US" sz="2800" dirty="0"/>
              <a:t>15 years of work yields some results</a:t>
            </a:r>
            <a:br>
              <a:rPr lang="en-US" sz="2800" dirty="0"/>
            </a:br>
            <a:r>
              <a:rPr lang="en-US" sz="2000" b="1" dirty="0">
                <a:latin typeface="Arial Narrow" panose="020B0606020202030204" pitchFamily="34" charset="0"/>
              </a:rPr>
              <a:t>The inseparable: Teaching, </a:t>
            </a:r>
            <a:r>
              <a:rPr lang="en-US" sz="2000" b="1" dirty="0" err="1">
                <a:latin typeface="Arial Narrow" panose="020B0606020202030204" pitchFamily="34" charset="0"/>
              </a:rPr>
              <a:t>Reasearch</a:t>
            </a:r>
            <a:r>
              <a:rPr lang="en-US" sz="2000" b="1" dirty="0">
                <a:latin typeface="Arial Narrow" panose="020B0606020202030204" pitchFamily="34" charset="0"/>
              </a:rPr>
              <a:t> and Extension</a:t>
            </a:r>
            <a:br>
              <a:rPr lang="en-US" sz="2000" b="1" dirty="0">
                <a:latin typeface="Arial Narrow" panose="020B0606020202030204" pitchFamily="34" charset="0"/>
              </a:rPr>
            </a:br>
            <a:br>
              <a:rPr lang="en-US" sz="2000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1008112"/>
          </a:xfrm>
        </p:spPr>
        <p:txBody>
          <a:bodyPr/>
          <a:lstStyle/>
          <a:p>
            <a:r>
              <a:rPr lang="en-US" sz="2000" dirty="0"/>
              <a:t>Recently, the publication “The Bicycle Economy in </a:t>
            </a:r>
            <a:r>
              <a:rPr lang="en-US" sz="2000" dirty="0" err="1"/>
              <a:t>Brasil</a:t>
            </a:r>
            <a:r>
              <a:rPr lang="en-US" sz="2000" dirty="0"/>
              <a:t>” was released, and the bicycle usage research is addressed in one of the chapters</a:t>
            </a:r>
            <a:br>
              <a:rPr lang="en-US" sz="2000" dirty="0"/>
            </a:b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54" y="2564904"/>
            <a:ext cx="4483221" cy="39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395536" y="2708920"/>
            <a:ext cx="4104456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Paraná is the second in applied resources and number of researches in this field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the applied resources in bicycle research in Paraná 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(R$ 646.200,00) 93% are </a:t>
            </a:r>
            <a:r>
              <a:rPr lang="pt-B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from</a:t>
            </a:r>
            <a:r>
              <a:rPr 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UFPR</a:t>
            </a:r>
          </a:p>
          <a:p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the 67 researchers mapped in the State, 75% are from UFPR</a:t>
            </a:r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pt-BR" sz="1000" dirty="0" err="1">
                <a:solidFill>
                  <a:schemeClr val="accent1"/>
                </a:solidFill>
              </a:rPr>
              <a:t>Source</a:t>
            </a:r>
            <a:r>
              <a:rPr lang="pt-BR" sz="1000" dirty="0">
                <a:solidFill>
                  <a:schemeClr val="accent1"/>
                </a:solidFill>
              </a:rPr>
              <a:t>: LABMOB – UFRJ - 2018</a:t>
            </a:r>
            <a:r>
              <a:rPr lang="pt-BR" sz="2000" dirty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844010"/>
      </p:ext>
    </p:extLst>
  </p:cSld>
  <p:clrMapOvr>
    <a:masterClrMapping/>
  </p:clrMapOvr>
  <p:transition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movimentoconviva.com.br/site/wp-content/uploads/2013/07/ciclovida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91111" y="2525266"/>
            <a:ext cx="15716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lgmh.ufpr.br/pt/index_arquivos/imagens/ufpr_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2622122"/>
            <a:ext cx="1162113" cy="76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403648" y="490050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dirty="0">
                <a:hlinkClick r:id="rId5"/>
              </a:rPr>
              <a:t>www.ciclovida.ufpr.br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683568" y="437960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THE UNIVERSITY MUST LEAD THE </a:t>
            </a:r>
          </a:p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TRANSFORMATION</a:t>
            </a:r>
            <a:r>
              <a:rPr lang="en-US" sz="2400" dirty="0">
                <a:latin typeface="Arial Narrow" panose="020B0606020202030204" pitchFamily="34" charset="0"/>
              </a:rPr>
              <a:t>S SOCIETY NEEDS</a:t>
            </a:r>
            <a:endParaRPr lang="pt-BR" sz="24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7DEA9-87EB-8C4F-BF67-1CA932632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43" y="2499866"/>
            <a:ext cx="1355601" cy="99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206BC8-AB61-2748-8F8F-45F941B83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5273635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5668"/>
      </p:ext>
    </p:extLst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Arial" charset="0"/>
              </a:rPr>
              <a:t>Cu</a:t>
            </a:r>
          </a:p>
        </p:txBody>
      </p:sp>
      <p:pic>
        <p:nvPicPr>
          <p:cNvPr id="11" name="Picture 10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3492500" cy="2324100"/>
          </a:xfrm>
          <a:prstGeom prst="rect">
            <a:avLst/>
          </a:prstGeom>
        </p:spPr>
      </p:pic>
      <p:pic>
        <p:nvPicPr>
          <p:cNvPr id="14" name="Picture 13" descr="images-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4648200"/>
            <a:ext cx="3683000" cy="2209800"/>
          </a:xfrm>
          <a:prstGeom prst="rect">
            <a:avLst/>
          </a:prstGeom>
        </p:spPr>
      </p:pic>
      <p:pic>
        <p:nvPicPr>
          <p:cNvPr id="15" name="Picture 14" descr="images-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3289300" cy="2463800"/>
          </a:xfrm>
          <a:prstGeom prst="rect">
            <a:avLst/>
          </a:prstGeom>
        </p:spPr>
      </p:pic>
      <p:pic>
        <p:nvPicPr>
          <p:cNvPr id="20" name="Picture 19" descr="images-1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24400"/>
            <a:ext cx="3810000" cy="2133600"/>
          </a:xfrm>
          <a:prstGeom prst="rect">
            <a:avLst/>
          </a:prstGeom>
        </p:spPr>
      </p:pic>
      <p:pic>
        <p:nvPicPr>
          <p:cNvPr id="13" name="Picture 12" descr="images-6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55" y="-31711"/>
            <a:ext cx="3597645" cy="5289511"/>
          </a:xfrm>
          <a:prstGeom prst="rect">
            <a:avLst/>
          </a:prstGeom>
        </p:spPr>
      </p:pic>
      <p:pic>
        <p:nvPicPr>
          <p:cNvPr id="19" name="Picture 18" descr="images-15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4527970"/>
            <a:ext cx="3517900" cy="2311400"/>
          </a:xfrm>
          <a:prstGeom prst="rect">
            <a:avLst/>
          </a:prstGeom>
        </p:spPr>
      </p:pic>
      <p:pic>
        <p:nvPicPr>
          <p:cNvPr id="12" name="Picture 11" descr="images-5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95700" cy="2197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E9A65-F5F6-6F4B-9D5C-577C5B2FF9AD}"/>
              </a:ext>
            </a:extLst>
          </p:cNvPr>
          <p:cNvSpPr txBox="1"/>
          <p:nvPr/>
        </p:nvSpPr>
        <p:spPr>
          <a:xfrm>
            <a:off x="4076722" y="32443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Curitiba</a:t>
            </a:r>
          </a:p>
        </p:txBody>
      </p:sp>
    </p:spTree>
    <p:extLst>
      <p:ext uri="{BB962C8B-B14F-4D97-AF65-F5344CB8AC3E}">
        <p14:creationId xmlns:p14="http://schemas.microsoft.com/office/powerpoint/2010/main" val="5400767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1"/>
          <p:cNvSpPr>
            <a:spLocks noChangeArrowheads="1"/>
          </p:cNvSpPr>
          <p:nvPr/>
        </p:nvSpPr>
        <p:spPr bwMode="auto">
          <a:xfrm>
            <a:off x="5652120" y="836712"/>
            <a:ext cx="292893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 b="1" dirty="0">
                <a:latin typeface="Arial Narrow" panose="020B0606020202030204" pitchFamily="34" charset="0"/>
              </a:rPr>
              <a:t>	    </a:t>
            </a:r>
            <a:r>
              <a:rPr lang="pt-BR" sz="3200" b="1" dirty="0" err="1">
                <a:latin typeface="Arial Narrow" panose="020B0606020202030204" pitchFamily="34" charset="0"/>
              </a:rPr>
              <a:t>Scenario</a:t>
            </a:r>
            <a:endParaRPr lang="pt-BR" sz="3200" dirty="0">
              <a:latin typeface="Arial Narrow" panose="020B0606020202030204" pitchFamily="34" charset="0"/>
            </a:endParaRPr>
          </a:p>
          <a:p>
            <a:pPr algn="r"/>
            <a:r>
              <a:rPr lang="en-US" sz="2000" b="1" dirty="0">
                <a:latin typeface="Arial Narrow" panose="020B0606020202030204" pitchFamily="34" charset="0"/>
              </a:rPr>
              <a:t>Beginning of actions: 2003,</a:t>
            </a:r>
          </a:p>
          <a:p>
            <a:pPr algn="r"/>
            <a:r>
              <a:rPr lang="en-US" sz="2000" b="1" dirty="0" err="1">
                <a:latin typeface="Arial Narrow" panose="020B0606020202030204" pitchFamily="34" charset="0"/>
              </a:rPr>
              <a:t>fomalization</a:t>
            </a:r>
            <a:r>
              <a:rPr lang="en-US" sz="2000" b="1" dirty="0">
                <a:latin typeface="Arial Narrow" panose="020B0606020202030204" pitchFamily="34" charset="0"/>
              </a:rPr>
              <a:t> as an Extension Program: 2008</a:t>
            </a:r>
          </a:p>
          <a:p>
            <a:br>
              <a:rPr lang="en-US" sz="2000" dirty="0"/>
            </a:br>
            <a:endParaRPr lang="pt-BR" altLang="pt-BR" sz="2000" dirty="0">
              <a:latin typeface="Arial Narrow" pitchFamily="34" charset="0"/>
            </a:endParaRPr>
          </a:p>
          <a:p>
            <a:pPr algn="r" eaLnBrk="1" hangingPunct="1"/>
            <a:endParaRPr lang="pt-BR" altLang="pt-BR" sz="2000" dirty="0">
              <a:latin typeface="Arial Narrow" pitchFamily="34" charset="0"/>
            </a:endParaRPr>
          </a:p>
          <a:p>
            <a:pPr algn="r" eaLnBrk="1" hangingPunct="1"/>
            <a:endParaRPr lang="pt-BR" altLang="pt-BR" sz="2000" dirty="0">
              <a:latin typeface="Arial Narrow" pitchFamily="34" charset="0"/>
            </a:endParaRPr>
          </a:p>
          <a:p>
            <a:pPr algn="r" eaLnBrk="1" hangingPunct="1"/>
            <a:endParaRPr lang="pt-BR" altLang="pt-BR" sz="2000" dirty="0">
              <a:latin typeface="Arial Narrow" pitchFamily="34" charset="0"/>
            </a:endParaRPr>
          </a:p>
          <a:p>
            <a:pPr algn="r" eaLnBrk="1" hangingPunct="1"/>
            <a:endParaRPr lang="pt-BR" altLang="pt-BR" sz="2000" dirty="0">
              <a:latin typeface="Arial Narrow" pitchFamily="34" charset="0"/>
            </a:endParaRPr>
          </a:p>
          <a:p>
            <a:pPr algn="r" eaLnBrk="1" hangingPunct="1"/>
            <a:endParaRPr lang="pt-BR" altLang="pt-BR" sz="2000" dirty="0">
              <a:latin typeface="Arial Narrow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pt-BR" altLang="pt-BR" sz="3600" b="1" dirty="0">
                <a:latin typeface="Arial Narrow" pitchFamily="34" charset="0"/>
              </a:rPr>
              <a:t>POLLUTION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pt-BR" altLang="pt-BR" sz="3600" b="1" dirty="0">
                <a:latin typeface="Arial Narrow" pitchFamily="34" charset="0"/>
              </a:rPr>
              <a:t>TRAFFIC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pt-BR" altLang="pt-BR" sz="3600" b="1" dirty="0">
                <a:latin typeface="Arial Narrow" pitchFamily="34" charset="0"/>
              </a:rPr>
              <a:t>HEALTH</a:t>
            </a:r>
          </a:p>
        </p:txBody>
      </p:sp>
      <p:pic>
        <p:nvPicPr>
          <p:cNvPr id="3075" name="Picture 6" descr="http://2.bp.blogspot.com/-fVYHw0Fkexo/Tq59oS78LFI/AAAAAAAALb8/5nsh6zLt3rE/s1600/IMG_68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2064" y="157239"/>
            <a:ext cx="405163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572000" y="6519863"/>
            <a:ext cx="40719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800" i="1" dirty="0">
                <a:solidFill>
                  <a:schemeClr val="bg1">
                    <a:lumMod val="50000"/>
                  </a:schemeClr>
                </a:solidFill>
              </a:rPr>
              <a:t>http://2.bp.blogspot.com/-fVYHw0Fkexo/Tq59oS78LFI/AAAAAAAALb8/5nsh6zLt3rE/s1600/IMG_6860.jpg</a:t>
            </a:r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risto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9081"/>
            <a:ext cx="9160778" cy="63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409600"/>
            <a:ext cx="7345362" cy="1219200"/>
          </a:xfrm>
          <a:noFill/>
        </p:spPr>
        <p:txBody>
          <a:bodyPr/>
          <a:lstStyle/>
          <a:p>
            <a:pPr eaLnBrk="1" hangingPunct="1"/>
            <a:r>
              <a:rPr lang="pt-BR" altLang="pt-BR" b="1" dirty="0" err="1"/>
              <a:t>How</a:t>
            </a:r>
            <a:r>
              <a:rPr lang="pt-BR" altLang="pt-BR" b="1" dirty="0"/>
              <a:t> </a:t>
            </a:r>
            <a:r>
              <a:rPr lang="pt-BR" altLang="pt-BR" b="1" dirty="0" err="1"/>
              <a:t>is</a:t>
            </a:r>
            <a:r>
              <a:rPr lang="pt-BR" altLang="pt-BR" b="1" dirty="0"/>
              <a:t> </a:t>
            </a:r>
            <a:r>
              <a:rPr lang="pt-BR" altLang="pt-BR" b="1" dirty="0" err="1"/>
              <a:t>Brazilian</a:t>
            </a:r>
            <a:r>
              <a:rPr lang="pt-BR" altLang="pt-BR" b="1" dirty="0"/>
              <a:t> </a:t>
            </a:r>
            <a:r>
              <a:rPr lang="pt-BR" altLang="pt-BR" b="1" dirty="0" err="1"/>
              <a:t>mobility</a:t>
            </a:r>
            <a:r>
              <a:rPr lang="pt-BR" altLang="pt-BR" b="1" dirty="0"/>
              <a:t> ?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773039"/>
            <a:ext cx="6481762" cy="2232025"/>
          </a:xfrm>
          <a:noFill/>
        </p:spPr>
        <p:txBody>
          <a:bodyPr/>
          <a:lstStyle/>
          <a:p>
            <a:pPr eaLnBrk="1" hangingPunct="1"/>
            <a:r>
              <a:rPr lang="pt-BR" altLang="pt-BR" sz="2800" b="1" dirty="0">
                <a:latin typeface="Arial Black" pitchFamily="34" charset="0"/>
              </a:rPr>
              <a:t>3%    modal </a:t>
            </a:r>
            <a:r>
              <a:rPr lang="pt-BR" altLang="pt-BR" sz="2800" b="1" dirty="0" err="1">
                <a:latin typeface="Arial Black" pitchFamily="34" charset="0"/>
              </a:rPr>
              <a:t>bicycle</a:t>
            </a:r>
            <a:endParaRPr lang="pt-BR" altLang="pt-BR" sz="2800" b="1" dirty="0">
              <a:latin typeface="Arial Black" pitchFamily="34" charset="0"/>
            </a:endParaRPr>
          </a:p>
          <a:p>
            <a:pPr eaLnBrk="1" hangingPunct="1"/>
            <a:r>
              <a:rPr lang="pt-BR" altLang="pt-BR" sz="2800" b="1" dirty="0">
                <a:latin typeface="Arial Black" pitchFamily="34" charset="0"/>
              </a:rPr>
              <a:t>35%  </a:t>
            </a:r>
            <a:r>
              <a:rPr lang="pt-BR" altLang="pt-BR" sz="2800" b="1" dirty="0" err="1">
                <a:latin typeface="Arial Black" pitchFamily="34" charset="0"/>
              </a:rPr>
              <a:t>on</a:t>
            </a:r>
            <a:r>
              <a:rPr lang="pt-BR" altLang="pt-BR" sz="2800" b="1" dirty="0">
                <a:latin typeface="Arial Black" pitchFamily="34" charset="0"/>
              </a:rPr>
              <a:t> </a:t>
            </a:r>
            <a:r>
              <a:rPr lang="pt-BR" altLang="pt-BR" sz="2800" b="1" dirty="0" err="1">
                <a:latin typeface="Arial Black" pitchFamily="34" charset="0"/>
              </a:rPr>
              <a:t>foot</a:t>
            </a:r>
            <a:r>
              <a:rPr lang="pt-BR" altLang="pt-BR" sz="2800" b="1" dirty="0">
                <a:latin typeface="Arial Black" pitchFamily="34" charset="0"/>
              </a:rPr>
              <a:t> </a:t>
            </a:r>
            <a:r>
              <a:rPr lang="pt-BR" altLang="pt-BR" sz="2800" b="1" dirty="0" err="1">
                <a:latin typeface="Arial Black" pitchFamily="34" charset="0"/>
              </a:rPr>
              <a:t>journey</a:t>
            </a:r>
            <a:endParaRPr lang="pt-BR" altLang="pt-BR" sz="2800" b="1" dirty="0">
              <a:latin typeface="Arial Black" pitchFamily="34" charset="0"/>
            </a:endParaRPr>
          </a:p>
          <a:p>
            <a:pPr eaLnBrk="1" hangingPunct="1"/>
            <a:r>
              <a:rPr lang="pt-BR" altLang="pt-BR" sz="2800" b="1" dirty="0">
                <a:latin typeface="Arial Black" pitchFamily="34" charset="0"/>
              </a:rPr>
              <a:t>32%  </a:t>
            </a:r>
            <a:r>
              <a:rPr lang="pt-BR" altLang="pt-BR" sz="2800" b="1" dirty="0" err="1">
                <a:latin typeface="Arial Black" pitchFamily="34" charset="0"/>
              </a:rPr>
              <a:t>public</a:t>
            </a:r>
            <a:r>
              <a:rPr lang="pt-BR" altLang="pt-BR" sz="2800" b="1" dirty="0">
                <a:latin typeface="Arial Black" pitchFamily="34" charset="0"/>
              </a:rPr>
              <a:t> </a:t>
            </a:r>
            <a:r>
              <a:rPr lang="pt-BR" altLang="pt-BR" sz="2800" b="1" dirty="0" err="1">
                <a:latin typeface="Arial Black" pitchFamily="34" charset="0"/>
              </a:rPr>
              <a:t>transportation</a:t>
            </a:r>
            <a:endParaRPr lang="pt-BR" altLang="pt-BR" sz="2800" b="1" dirty="0">
              <a:latin typeface="Arial Black" pitchFamily="34" charset="0"/>
            </a:endParaRPr>
          </a:p>
          <a:p>
            <a:pPr eaLnBrk="1" hangingPunct="1"/>
            <a:r>
              <a:rPr lang="pt-BR" altLang="pt-BR" sz="2800" b="1" dirty="0">
                <a:latin typeface="Arial Black" pitchFamily="34" charset="0"/>
              </a:rPr>
              <a:t>28%  </a:t>
            </a:r>
            <a:r>
              <a:rPr lang="pt-BR" altLang="pt-BR" sz="2800" b="1" dirty="0" err="1">
                <a:latin typeface="Arial Black" pitchFamily="34" charset="0"/>
              </a:rPr>
              <a:t>automobiles</a:t>
            </a:r>
            <a:endParaRPr lang="pt-BR" altLang="pt-BR" sz="2800" b="1" dirty="0"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388" y="3820398"/>
            <a:ext cx="2924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err="1">
                <a:solidFill>
                  <a:prstClr val="black"/>
                </a:solidFill>
              </a:rPr>
              <a:t>Source</a:t>
            </a:r>
            <a:r>
              <a:rPr lang="pt-BR" dirty="0">
                <a:solidFill>
                  <a:prstClr val="black"/>
                </a:solidFill>
              </a:rPr>
              <a:t>: ANTP 2010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E93986-C205-154E-830E-8D56DCB2EC69}"/>
              </a:ext>
            </a:extLst>
          </p:cNvPr>
          <p:cNvSpPr/>
          <p:nvPr/>
        </p:nvSpPr>
        <p:spPr>
          <a:xfrm>
            <a:off x="1134269" y="45830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None/>
            </a:pPr>
            <a:r>
              <a:rPr lang="pt-BR" altLang="pt-BR" b="1" dirty="0">
                <a:latin typeface="Arial Black" pitchFamily="34" charset="0"/>
              </a:rPr>
              <a:t>	IS IT POSSIBLE</a:t>
            </a:r>
          </a:p>
          <a:p>
            <a:pPr marL="0" indent="0" eaLnBrk="1" hangingPunct="1">
              <a:buNone/>
            </a:pPr>
            <a:r>
              <a:rPr lang="pt-BR" altLang="pt-BR" b="1" dirty="0">
                <a:latin typeface="Arial Black" pitchFamily="34" charset="0"/>
              </a:rPr>
              <a:t>	TO CHANGE?</a:t>
            </a:r>
          </a:p>
        </p:txBody>
      </p:sp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tângulo 4"/>
          <p:cNvSpPr>
            <a:spLocks noChangeArrowheads="1"/>
          </p:cNvSpPr>
          <p:nvPr/>
        </p:nvSpPr>
        <p:spPr bwMode="auto">
          <a:xfrm>
            <a:off x="2500313" y="642938"/>
            <a:ext cx="564356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b="1" dirty="0">
                <a:latin typeface="Albertus Extra Bold" pitchFamily="34" charset="0"/>
              </a:rPr>
              <a:t>OBJECTIVE:</a:t>
            </a:r>
          </a:p>
          <a:p>
            <a:pPr algn="r"/>
            <a:endParaRPr lang="pt-BR" altLang="pt-BR" b="1" dirty="0">
              <a:latin typeface="Arial Narrow" pitchFamily="34" charset="0"/>
            </a:endParaRPr>
          </a:p>
          <a:p>
            <a:pPr algn="r"/>
            <a:r>
              <a:rPr lang="pt-BR" altLang="pt-BR" sz="3200" b="1" dirty="0">
                <a:latin typeface="Arial Narrow" pitchFamily="34" charset="0"/>
              </a:rPr>
              <a:t>TRANSFORM</a:t>
            </a:r>
            <a:r>
              <a:rPr lang="pt-BR" altLang="pt-BR" sz="3200" dirty="0">
                <a:latin typeface="Arial Narrow" pitchFamily="34" charset="0"/>
              </a:rPr>
              <a:t> UFPR INTO A IRRADIATIOR NUCLEUS OF SUSTAINABLE URBAN MOBILITY CULTURE</a:t>
            </a:r>
            <a:endParaRPr lang="pt-BR" altLang="pt-BR" sz="2400" dirty="0">
              <a:latin typeface="Arial Narrow" pitchFamily="34" charset="0"/>
            </a:endParaRPr>
          </a:p>
          <a:p>
            <a:pPr algn="r"/>
            <a:endParaRPr lang="pt-BR" altLang="pt-BR" sz="2400" dirty="0">
              <a:latin typeface="Arial Narrow" pitchFamily="34" charset="0"/>
            </a:endParaRPr>
          </a:p>
          <a:p>
            <a:pPr algn="r"/>
            <a:endParaRPr lang="pt-BR" altLang="pt-BR" dirty="0">
              <a:latin typeface="Arial Narrow" pitchFamily="34" charset="0"/>
            </a:endParaRPr>
          </a:p>
          <a:p>
            <a:pPr algn="r"/>
            <a:r>
              <a:rPr lang="pt-BR" dirty="0" err="1">
                <a:latin typeface="Arial Narrow" panose="020B0606020202030204" pitchFamily="34" charset="0"/>
              </a:rPr>
              <a:t>emphasis</a:t>
            </a:r>
            <a:r>
              <a:rPr lang="pt-BR" dirty="0">
                <a:latin typeface="Arial Narrow" panose="020B0606020202030204" pitchFamily="34" charset="0"/>
              </a:rPr>
              <a:t> </a:t>
            </a:r>
            <a:r>
              <a:rPr lang="pt-BR" dirty="0" err="1">
                <a:latin typeface="Arial Narrow" panose="020B0606020202030204" pitchFamily="34" charset="0"/>
              </a:rPr>
              <a:t>on</a:t>
            </a:r>
            <a:r>
              <a:rPr lang="pt-BR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bicycle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usage</a:t>
            </a:r>
            <a:endParaRPr lang="pt-BR" b="1" dirty="0">
              <a:latin typeface="Arial Narrow" panose="020B0606020202030204" pitchFamily="34" charset="0"/>
            </a:endParaRPr>
          </a:p>
          <a:p>
            <a:pPr algn="r"/>
            <a:br>
              <a:rPr lang="pt-BR" dirty="0">
                <a:latin typeface="Arial Narrow" panose="020B0606020202030204" pitchFamily="34" charset="0"/>
              </a:rPr>
            </a:br>
            <a:endParaRPr lang="pt-BR" altLang="pt-BR" b="1" dirty="0">
              <a:latin typeface="Arial Narrow" pitchFamily="34" charset="0"/>
            </a:endParaRPr>
          </a:p>
          <a:p>
            <a:pPr algn="r"/>
            <a:r>
              <a:rPr lang="en-US" b="1" dirty="0">
                <a:latin typeface="Arial Narrow" panose="020B0606020202030204" pitchFamily="34" charset="0"/>
              </a:rPr>
              <a:t>target-audience:</a:t>
            </a:r>
            <a:r>
              <a:rPr lang="en-US" dirty="0">
                <a:latin typeface="Arial Narrow" panose="020B0606020202030204" pitchFamily="34" charset="0"/>
              </a:rPr>
              <a:t> UFPR community</a:t>
            </a:r>
          </a:p>
          <a:p>
            <a:pPr algn="r"/>
            <a:r>
              <a:rPr lang="en-US" b="1" dirty="0">
                <a:latin typeface="Arial Narrow" panose="020B0606020202030204" pitchFamily="34" charset="0"/>
              </a:rPr>
              <a:t>50,000 people:</a:t>
            </a:r>
            <a:r>
              <a:rPr lang="en-US" dirty="0">
                <a:latin typeface="Arial Narrow" panose="020B0606020202030204" pitchFamily="34" charset="0"/>
              </a:rPr>
              <a:t> Students, technical and teaching </a:t>
            </a:r>
          </a:p>
          <a:p>
            <a:pPr algn="r"/>
            <a:r>
              <a:rPr lang="en-US" dirty="0">
                <a:latin typeface="Arial Narrow" panose="020B0606020202030204" pitchFamily="34" charset="0"/>
              </a:rPr>
              <a:t>staff, outsourced employees.</a:t>
            </a:r>
          </a:p>
          <a:p>
            <a:pPr algn="r"/>
            <a:br>
              <a:rPr lang="en-US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activities:</a:t>
            </a:r>
            <a:r>
              <a:rPr lang="en-US" dirty="0">
                <a:latin typeface="Arial Narrow" panose="020B0606020202030204" pitchFamily="34" charset="0"/>
              </a:rPr>
              <a:t> projects and actions integrated to </a:t>
            </a:r>
          </a:p>
          <a:p>
            <a:pPr algn="r"/>
            <a:r>
              <a:rPr lang="en-US" dirty="0">
                <a:latin typeface="Arial Narrow" panose="020B0606020202030204" pitchFamily="34" charset="0"/>
              </a:rPr>
              <a:t>academy, research and extension</a:t>
            </a:r>
          </a:p>
          <a:p>
            <a:pPr algn="r"/>
            <a:br>
              <a:rPr lang="en-US" dirty="0">
                <a:latin typeface="Arial Narrow" panose="020B0606020202030204" pitchFamily="34" charset="0"/>
              </a:rPr>
            </a:br>
            <a:endParaRPr lang="pt-BR" altLang="pt-BR" b="1" dirty="0">
              <a:latin typeface="Arial Narrow" pitchFamily="34" charset="0"/>
            </a:endParaRP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861048"/>
            <a:ext cx="25003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 l="16692" t="10924" r="17734" b="5923"/>
          <a:stretch>
            <a:fillRect/>
          </a:stretch>
        </p:blipFill>
        <p:spPr bwMode="auto">
          <a:xfrm>
            <a:off x="0" y="591740"/>
            <a:ext cx="9144000" cy="626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aixaDeTexto 25"/>
          <p:cNvSpPr txBox="1">
            <a:spLocks noChangeArrowheads="1"/>
          </p:cNvSpPr>
          <p:nvPr/>
        </p:nvSpPr>
        <p:spPr bwMode="auto">
          <a:xfrm>
            <a:off x="642938" y="1738313"/>
            <a:ext cx="15843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</a:pP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Brazilian</a:t>
            </a:r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Cyclist</a:t>
            </a:r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 Union</a:t>
            </a:r>
          </a:p>
        </p:txBody>
      </p:sp>
      <p:sp>
        <p:nvSpPr>
          <p:cNvPr id="10244" name="CaixaDeTexto 26"/>
          <p:cNvSpPr txBox="1">
            <a:spLocks noChangeArrowheads="1"/>
          </p:cNvSpPr>
          <p:nvPr/>
        </p:nvSpPr>
        <p:spPr bwMode="auto">
          <a:xfrm>
            <a:off x="642938" y="2254250"/>
            <a:ext cx="1214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</a:pP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Peatonal</a:t>
            </a:r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Society</a:t>
            </a:r>
            <a:endParaRPr lang="pt-BR" altLang="pt-BR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45" name="CaixaDeTexto 27"/>
          <p:cNvSpPr txBox="1">
            <a:spLocks noChangeArrowheads="1"/>
          </p:cNvSpPr>
          <p:nvPr/>
        </p:nvSpPr>
        <p:spPr bwMode="auto">
          <a:xfrm>
            <a:off x="642938" y="2757488"/>
            <a:ext cx="1584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Arial Narrow" pitchFamily="34" charset="0"/>
              </a:rPr>
              <a:t>Bicicletada</a:t>
            </a:r>
          </a:p>
        </p:txBody>
      </p:sp>
      <p:sp>
        <p:nvSpPr>
          <p:cNvPr id="10246" name="CaixaDeTexto 29"/>
          <p:cNvSpPr txBox="1">
            <a:spLocks noChangeArrowheads="1"/>
          </p:cNvSpPr>
          <p:nvPr/>
        </p:nvSpPr>
        <p:spPr bwMode="auto">
          <a:xfrm>
            <a:off x="652463" y="1071563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200" b="1" dirty="0" err="1">
                <a:solidFill>
                  <a:schemeClr val="bg1"/>
                </a:solidFill>
                <a:latin typeface="Arial Narrow" pitchFamily="34" charset="0"/>
              </a:rPr>
              <a:t>ONG’s</a:t>
            </a:r>
            <a:endParaRPr lang="pt-BR" altLang="pt-BR" sz="1200" b="1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/>
            <a:endParaRPr lang="pt-BR" altLang="pt-BR" sz="12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Ciclo Iguaçu</a:t>
            </a:r>
          </a:p>
        </p:txBody>
      </p:sp>
      <p:sp>
        <p:nvSpPr>
          <p:cNvPr id="10247" name="CaixaDeTexto 30"/>
          <p:cNvSpPr txBox="1">
            <a:spLocks noChangeArrowheads="1"/>
          </p:cNvSpPr>
          <p:nvPr/>
        </p:nvSpPr>
        <p:spPr bwMode="auto">
          <a:xfrm>
            <a:off x="642938" y="3046413"/>
            <a:ext cx="1368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</a:pP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Human</a:t>
            </a:r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 Energy </a:t>
            </a: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Institute</a:t>
            </a:r>
            <a:endParaRPr lang="pt-BR" altLang="pt-BR" sz="12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ts val="1200"/>
              </a:lnSpc>
            </a:pPr>
            <a:endParaRPr lang="pt-BR" altLang="pt-BR" sz="12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etc.</a:t>
            </a:r>
          </a:p>
        </p:txBody>
      </p:sp>
      <p:sp>
        <p:nvSpPr>
          <p:cNvPr id="10248" name="Retângulo 16"/>
          <p:cNvSpPr>
            <a:spLocks noChangeArrowheads="1"/>
          </p:cNvSpPr>
          <p:nvPr/>
        </p:nvSpPr>
        <p:spPr bwMode="auto">
          <a:xfrm>
            <a:off x="1982788" y="5130800"/>
            <a:ext cx="1030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Arial Narrow" pitchFamily="34" charset="0"/>
              </a:rPr>
              <a:t>URBS / IPPUC</a:t>
            </a:r>
          </a:p>
        </p:txBody>
      </p:sp>
      <p:sp>
        <p:nvSpPr>
          <p:cNvPr id="10249" name="Retângulo 17"/>
          <p:cNvSpPr>
            <a:spLocks noChangeArrowheads="1"/>
          </p:cNvSpPr>
          <p:nvPr/>
        </p:nvSpPr>
        <p:spPr bwMode="auto">
          <a:xfrm>
            <a:off x="1970088" y="5434013"/>
            <a:ext cx="12025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1200"/>
              </a:lnSpc>
            </a:pP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Public</a:t>
            </a:r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Companies</a:t>
            </a:r>
            <a:endParaRPr lang="pt-BR" altLang="pt-BR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50" name="Retângulo 18"/>
          <p:cNvSpPr>
            <a:spLocks noChangeArrowheads="1"/>
          </p:cNvSpPr>
          <p:nvPr/>
        </p:nvSpPr>
        <p:spPr bwMode="auto">
          <a:xfrm>
            <a:off x="1954213" y="6151563"/>
            <a:ext cx="477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Arial Narrow" pitchFamily="34" charset="0"/>
              </a:rPr>
              <a:t>PMC</a:t>
            </a:r>
          </a:p>
        </p:txBody>
      </p:sp>
      <p:sp>
        <p:nvSpPr>
          <p:cNvPr id="10251" name="Retângulo 19"/>
          <p:cNvSpPr>
            <a:spLocks noChangeArrowheads="1"/>
          </p:cNvSpPr>
          <p:nvPr/>
        </p:nvSpPr>
        <p:spPr bwMode="auto">
          <a:xfrm>
            <a:off x="2000250" y="4916488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Arial Narrow" pitchFamily="34" charset="0"/>
              </a:rPr>
              <a:t>SETRAN</a:t>
            </a:r>
          </a:p>
        </p:txBody>
      </p:sp>
      <p:sp>
        <p:nvSpPr>
          <p:cNvPr id="10252" name="Retângulo 20"/>
          <p:cNvSpPr>
            <a:spLocks noChangeArrowheads="1"/>
          </p:cNvSpPr>
          <p:nvPr/>
        </p:nvSpPr>
        <p:spPr bwMode="auto">
          <a:xfrm>
            <a:off x="1952625" y="6438900"/>
            <a:ext cx="92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Arial Narrow" pitchFamily="34" charset="0"/>
              </a:rPr>
              <a:t>SEMA / SETI</a:t>
            </a:r>
          </a:p>
        </p:txBody>
      </p:sp>
      <p:sp>
        <p:nvSpPr>
          <p:cNvPr id="10253" name="Retângulo 21"/>
          <p:cNvSpPr>
            <a:spLocks noChangeArrowheads="1"/>
          </p:cNvSpPr>
          <p:nvPr/>
        </p:nvSpPr>
        <p:spPr bwMode="auto">
          <a:xfrm>
            <a:off x="1944688" y="5862638"/>
            <a:ext cx="798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Arial Narrow" pitchFamily="34" charset="0"/>
              </a:rPr>
              <a:t>Agenda 21</a:t>
            </a:r>
          </a:p>
        </p:txBody>
      </p:sp>
      <p:sp>
        <p:nvSpPr>
          <p:cNvPr id="10254" name="Retângulo 23"/>
          <p:cNvSpPr>
            <a:spLocks noChangeArrowheads="1"/>
          </p:cNvSpPr>
          <p:nvPr/>
        </p:nvSpPr>
        <p:spPr bwMode="auto">
          <a:xfrm>
            <a:off x="2000250" y="4508500"/>
            <a:ext cx="9396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1200"/>
              </a:lnSpc>
            </a:pPr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City </a:t>
            </a:r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Ministery</a:t>
            </a:r>
            <a:endParaRPr lang="pt-BR" altLang="pt-BR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55" name="CaixaDeTexto 24"/>
          <p:cNvSpPr txBox="1">
            <a:spLocks noChangeArrowheads="1"/>
          </p:cNvSpPr>
          <p:nvPr/>
        </p:nvSpPr>
        <p:spPr bwMode="auto">
          <a:xfrm>
            <a:off x="6786563" y="1714500"/>
            <a:ext cx="2214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Public/Private Higher Education Institutions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NEMUS - Interinstitutional study nucleus</a:t>
            </a:r>
          </a:p>
          <a:p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UFPR Higher Education Courses</a:t>
            </a:r>
            <a:endParaRPr lang="pt-BR" altLang="pt-BR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56" name="CaixaDeTexto 32"/>
          <p:cNvSpPr txBox="1">
            <a:spLocks noChangeArrowheads="1"/>
          </p:cNvSpPr>
          <p:nvPr/>
        </p:nvSpPr>
        <p:spPr bwMode="auto">
          <a:xfrm>
            <a:off x="6000750" y="5661025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Bike</a:t>
            </a:r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 Shops</a:t>
            </a:r>
          </a:p>
        </p:txBody>
      </p:sp>
      <p:sp>
        <p:nvSpPr>
          <p:cNvPr id="10257" name="CaixaDeTexto 33"/>
          <p:cNvSpPr txBox="1">
            <a:spLocks noChangeArrowheads="1"/>
          </p:cNvSpPr>
          <p:nvPr/>
        </p:nvSpPr>
        <p:spPr bwMode="auto">
          <a:xfrm>
            <a:off x="5715000" y="5935663"/>
            <a:ext cx="1657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altLang="pt-BR" sz="1200" dirty="0" err="1">
                <a:solidFill>
                  <a:schemeClr val="bg1"/>
                </a:solidFill>
                <a:latin typeface="Arial Narrow" pitchFamily="34" charset="0"/>
              </a:rPr>
              <a:t>Suppliers</a:t>
            </a:r>
            <a:endParaRPr lang="pt-BR" altLang="pt-BR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58" name="CaixaDeTexto 34"/>
          <p:cNvSpPr txBox="1">
            <a:spLocks noChangeArrowheads="1"/>
          </p:cNvSpPr>
          <p:nvPr/>
        </p:nvSpPr>
        <p:spPr bwMode="auto">
          <a:xfrm>
            <a:off x="6000750" y="5356225"/>
            <a:ext cx="1357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altLang="pt-BR" sz="1200" dirty="0">
                <a:solidFill>
                  <a:schemeClr val="bg1"/>
                </a:solidFill>
                <a:latin typeface="Arial Narrow" pitchFamily="34" charset="0"/>
              </a:rPr>
              <a:t>Workshops</a:t>
            </a:r>
          </a:p>
        </p:txBody>
      </p:sp>
      <p:sp>
        <p:nvSpPr>
          <p:cNvPr id="10259" name="CaixaDeTexto 35"/>
          <p:cNvSpPr txBox="1">
            <a:spLocks noChangeArrowheads="1"/>
          </p:cNvSpPr>
          <p:nvPr/>
        </p:nvSpPr>
        <p:spPr bwMode="auto">
          <a:xfrm>
            <a:off x="6000750" y="5072063"/>
            <a:ext cx="1295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altLang="pt-BR" sz="1200">
                <a:solidFill>
                  <a:schemeClr val="bg1"/>
                </a:solidFill>
                <a:latin typeface="Arial Narrow" pitchFamily="34" charset="0"/>
              </a:rPr>
              <a:t>FIEP</a:t>
            </a:r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42938" y="595432"/>
            <a:ext cx="2071687" cy="631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Arial Narrow" pitchFamily="34" charset="0"/>
              </a:rPr>
              <a:t>SIMULATOR</a:t>
            </a:r>
          </a:p>
          <a:p>
            <a:pPr algn="ctr" eaLnBrk="1" hangingPunct="1">
              <a:defRPr/>
            </a:pPr>
            <a:r>
              <a:rPr lang="pt-BR" sz="1000" b="1" dirty="0">
                <a:solidFill>
                  <a:schemeClr val="tx1"/>
                </a:solidFill>
                <a:latin typeface="Arial Narrow" pitchFamily="34" charset="0"/>
              </a:rPr>
              <a:t>www.ciclovida.ufpr.br/?</a:t>
            </a:r>
            <a:r>
              <a:rPr lang="pt-BR" sz="1000" b="1" dirty="0" err="1">
                <a:solidFill>
                  <a:schemeClr val="tx1"/>
                </a:solidFill>
                <a:latin typeface="Arial Narrow" pitchFamily="34" charset="0"/>
              </a:rPr>
              <a:t>page_id</a:t>
            </a:r>
            <a:r>
              <a:rPr lang="pt-BR" sz="1000" b="1" dirty="0">
                <a:solidFill>
                  <a:schemeClr val="tx1"/>
                </a:solidFill>
                <a:latin typeface="Arial Narrow" pitchFamily="34" charset="0"/>
              </a:rPr>
              <a:t>=504r</a:t>
            </a:r>
            <a:endParaRPr lang="pt-BR" sz="1000" b="1" i="1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pt-BR" sz="1000" b="1" i="1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pt-BR" sz="1000" b="1" i="1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pt-BR" sz="1000" b="1" i="1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pt-BR" sz="1000" b="1" i="1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pt-BR" sz="1000" b="1" i="1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The “active mobility simulator” calculates the amount of calories one would burn, avoided gaseous pollutants and also savings to commute to work or college by bicycle.</a:t>
            </a:r>
          </a:p>
          <a:p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One only needs to type in the distance between your house and work/college and how many times a week one would like to use bicycle as transportation.</a:t>
            </a:r>
          </a:p>
          <a:p>
            <a:br>
              <a:rPr lang="en-US" sz="1000" dirty="0">
                <a:solidFill>
                  <a:schemeClr val="tx1"/>
                </a:solidFill>
              </a:rPr>
            </a:br>
            <a:endParaRPr lang="pt-BR" sz="10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33725" y="702938"/>
            <a:ext cx="5725269" cy="603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714375" y="2214563"/>
            <a:ext cx="1928813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pt-BR" sz="10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</a:p>
        </p:txBody>
      </p:sp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http://www.ufpr.br/portalufpr/wp-content/uploads/2013/04/livreto-3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07075" y="1214438"/>
            <a:ext cx="31226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693961"/>
            <a:ext cx="5545138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pt-BR" sz="2000" b="1" dirty="0">
                <a:solidFill>
                  <a:schemeClr val="tx1"/>
                </a:solidFill>
                <a:latin typeface="Arial Narrow" pitchFamily="34" charset="0"/>
              </a:rPr>
              <a:t>PUBLICATIONS  - 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Guide: Bike-riding in the City</a:t>
            </a:r>
            <a:endParaRPr lang="pt-BR" sz="20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 bwMode="auto">
          <a:xfrm rot="20760000">
            <a:off x="4852988" y="2644775"/>
            <a:ext cx="3224212" cy="212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5572125" y="4500563"/>
            <a:ext cx="3357563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357158" y="1214422"/>
            <a:ext cx="285752" cy="56435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dirty="0"/>
              <a:t>DIFUSION/SENSIBILIZATION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813" y="1214438"/>
            <a:ext cx="33655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http://www.gazetadopovo.com.br/midia/tn_620_600_cartilhaufp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7688" y="2000250"/>
            <a:ext cx="12382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623</Words>
  <Application>Microsoft Macintosh PowerPoint</Application>
  <PresentationFormat>On-screen Show (4:3)</PresentationFormat>
  <Paragraphs>202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Albertus Extra Bold</vt:lpstr>
      <vt:lpstr>Arial</vt:lpstr>
      <vt:lpstr>Arial Black</vt:lpstr>
      <vt:lpstr>Arial Narrow</vt:lpstr>
      <vt:lpstr>Calibri</vt:lpstr>
      <vt:lpstr>Times New Roman</vt:lpstr>
      <vt:lpstr>Tema do Office</vt:lpstr>
      <vt:lpstr>Acrobat Document</vt:lpstr>
      <vt:lpstr>PowerPoint Presentation</vt:lpstr>
      <vt:lpstr>PowerPoint Presentation</vt:lpstr>
      <vt:lpstr>PowerPoint Presentation</vt:lpstr>
      <vt:lpstr>PowerPoint Presentation</vt:lpstr>
      <vt:lpstr>How is Brazilian mobility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 years of work yields some results  </vt:lpstr>
      <vt:lpstr>15 years of work yields some results The inseparable: Teaching, Reasearch and Extension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ciclovida  disseminação da cultura da bicicleta</dc:title>
  <dc:creator>Ufpr</dc:creator>
  <cp:lastModifiedBy>Marcelo Errera</cp:lastModifiedBy>
  <cp:revision>364</cp:revision>
  <dcterms:created xsi:type="dcterms:W3CDTF">2012-02-17T16:13:31Z</dcterms:created>
  <dcterms:modified xsi:type="dcterms:W3CDTF">2019-10-31T01:17:45Z</dcterms:modified>
</cp:coreProperties>
</file>