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Raleway"/>
      <p:regular r:id="rId14"/>
      <p:bold r:id="rId15"/>
      <p:italic r:id="rId16"/>
      <p:boldItalic r:id="rId17"/>
    </p:embeddedFont>
    <p:embeddedFont>
      <p:font typeface="Lato"/>
      <p:regular r:id="rId18"/>
      <p:bold r:id="rId19"/>
      <p:italic r:id="rId20"/>
      <p:boldItalic r:id="rId21"/>
    </p:embeddedFont>
    <p:embeddedFont>
      <p:font typeface="Average"/>
      <p:regular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italic.fntdata"/><Relationship Id="rId11" Type="http://schemas.openxmlformats.org/officeDocument/2006/relationships/slide" Target="slides/slide6.xml"/><Relationship Id="rId22" Type="http://schemas.openxmlformats.org/officeDocument/2006/relationships/font" Target="fonts/Average-regular.fntdata"/><Relationship Id="rId10" Type="http://schemas.openxmlformats.org/officeDocument/2006/relationships/slide" Target="slides/slide5.xml"/><Relationship Id="rId21" Type="http://schemas.openxmlformats.org/officeDocument/2006/relationships/font" Target="fonts/Lato-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aleway-bold.fntdata"/><Relationship Id="rId14" Type="http://schemas.openxmlformats.org/officeDocument/2006/relationships/font" Target="fonts/Raleway-regular.fntdata"/><Relationship Id="rId17" Type="http://schemas.openxmlformats.org/officeDocument/2006/relationships/font" Target="fonts/Raleway-boldItalic.fntdata"/><Relationship Id="rId16" Type="http://schemas.openxmlformats.org/officeDocument/2006/relationships/font" Target="fonts/Raleway-italic.fntdata"/><Relationship Id="rId5" Type="http://schemas.openxmlformats.org/officeDocument/2006/relationships/notesMaster" Target="notesMasters/notesMaster1.xml"/><Relationship Id="rId19" Type="http://schemas.openxmlformats.org/officeDocument/2006/relationships/font" Target="fonts/Lato-bold.fntdata"/><Relationship Id="rId6" Type="http://schemas.openxmlformats.org/officeDocument/2006/relationships/slide" Target="slides/slide1.xml"/><Relationship Id="rId18" Type="http://schemas.openxmlformats.org/officeDocument/2006/relationships/font" Target="fonts/Lato-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dcae3d9c42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dcae3d9c42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dcae3d9c42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dcae3d9c42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dcae3d9c42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dcae3d9c4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dcae3d9c42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dcae3d9c42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dcae3d9c42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dcae3d9c42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dcae3d9c42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dcae3d9c4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dcae3d9c42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dcae3d9c42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hyperlink" Target="http://bossermancenter.com/" TargetMode="External"/><Relationship Id="rId5" Type="http://schemas.openxmlformats.org/officeDocument/2006/relationships/hyperlink" Target="https://www.facebook.com/guconflictresolution/photos/a.10153921364660226/10161663709135226/?type=3" TargetMode="External"/><Relationship Id="rId6" Type="http://schemas.openxmlformats.org/officeDocument/2006/relationships/image" Target="../media/image4.png"/><Relationship Id="rId7"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1.png"/><Relationship Id="rId10" Type="http://schemas.openxmlformats.org/officeDocument/2006/relationships/image" Target="../media/image8.png"/><Relationship Id="rId9" Type="http://schemas.openxmlformats.org/officeDocument/2006/relationships/image" Target="../media/image18.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mailto:blfoutz@salisbury.edu" TargetMode="External"/><Relationship Id="rId4" Type="http://schemas.openxmlformats.org/officeDocument/2006/relationships/hyperlink" Target="mailto:bdpolkinghorn@salisbury.edu"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200">
                <a:latin typeface="Average"/>
                <a:ea typeface="Average"/>
                <a:cs typeface="Average"/>
                <a:sym typeface="Average"/>
              </a:rPr>
              <a:t>Coming Together for Sustainability: </a:t>
            </a:r>
            <a:endParaRPr sz="3200">
              <a:latin typeface="Average"/>
              <a:ea typeface="Average"/>
              <a:cs typeface="Average"/>
              <a:sym typeface="Average"/>
            </a:endParaRPr>
          </a:p>
          <a:p>
            <a:pPr indent="0" lvl="0" marL="0" rtl="0" algn="l">
              <a:spcBef>
                <a:spcPts val="0"/>
              </a:spcBef>
              <a:spcAft>
                <a:spcPts val="0"/>
              </a:spcAft>
              <a:buNone/>
            </a:pPr>
            <a:r>
              <a:rPr lang="en" sz="3200">
                <a:solidFill>
                  <a:srgbClr val="333333"/>
                </a:solidFill>
                <a:latin typeface="Average"/>
                <a:ea typeface="Average"/>
                <a:cs typeface="Average"/>
                <a:sym typeface="Average"/>
              </a:rPr>
              <a:t>Meeting the Goals of the Agenda 2030</a:t>
            </a:r>
            <a:endParaRPr sz="3200">
              <a:latin typeface="Average"/>
              <a:ea typeface="Average"/>
              <a:cs typeface="Average"/>
              <a:sym typeface="Average"/>
            </a:endParaRPr>
          </a:p>
        </p:txBody>
      </p:sp>
      <p:sp>
        <p:nvSpPr>
          <p:cNvPr id="87" name="Google Shape;87;p13"/>
          <p:cNvSpPr txBox="1"/>
          <p:nvPr>
            <p:ph idx="1" type="subTitle"/>
          </p:nvPr>
        </p:nvSpPr>
        <p:spPr>
          <a:xfrm>
            <a:off x="364500" y="3880050"/>
            <a:ext cx="8520600" cy="12636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400">
                <a:solidFill>
                  <a:srgbClr val="333333"/>
                </a:solidFill>
                <a:latin typeface="Average"/>
                <a:ea typeface="Average"/>
                <a:cs typeface="Average"/>
                <a:sym typeface="Average"/>
              </a:rPr>
              <a:t>By RCE Salisbury Co-Directors: Dr. Brittany Foutz and Dr. Brian Polkinghorn</a:t>
            </a:r>
            <a:endParaRPr sz="1400">
              <a:solidFill>
                <a:srgbClr val="333333"/>
              </a:solidFill>
              <a:latin typeface="Average"/>
              <a:ea typeface="Average"/>
              <a:cs typeface="Average"/>
              <a:sym typeface="Average"/>
            </a:endParaRPr>
          </a:p>
          <a:p>
            <a:pPr indent="0" lvl="0" marL="0" rtl="0" algn="l">
              <a:spcBef>
                <a:spcPts val="0"/>
              </a:spcBef>
              <a:spcAft>
                <a:spcPts val="0"/>
              </a:spcAft>
              <a:buNone/>
            </a:pPr>
            <a:r>
              <a:t/>
            </a:r>
            <a:endParaRPr sz="1400">
              <a:solidFill>
                <a:srgbClr val="333333"/>
              </a:solidFill>
              <a:latin typeface="Average"/>
              <a:ea typeface="Average"/>
              <a:cs typeface="Average"/>
              <a:sym typeface="Average"/>
            </a:endParaRPr>
          </a:p>
          <a:p>
            <a:pPr indent="0" lvl="0" marL="0" rtl="0" algn="l">
              <a:spcBef>
                <a:spcPts val="0"/>
              </a:spcBef>
              <a:spcAft>
                <a:spcPts val="0"/>
              </a:spcAft>
              <a:buNone/>
            </a:pPr>
            <a:r>
              <a:rPr lang="en" sz="1400">
                <a:solidFill>
                  <a:srgbClr val="333333"/>
                </a:solidFill>
                <a:latin typeface="Average"/>
                <a:ea typeface="Average"/>
                <a:cs typeface="Average"/>
                <a:sym typeface="Average"/>
              </a:rPr>
              <a:t>and</a:t>
            </a:r>
            <a:endParaRPr sz="1400">
              <a:solidFill>
                <a:srgbClr val="333333"/>
              </a:solidFill>
              <a:latin typeface="Average"/>
              <a:ea typeface="Average"/>
              <a:cs typeface="Average"/>
              <a:sym typeface="Average"/>
            </a:endParaRPr>
          </a:p>
          <a:p>
            <a:pPr indent="0" lvl="0" marL="0" rtl="0" algn="l">
              <a:spcBef>
                <a:spcPts val="0"/>
              </a:spcBef>
              <a:spcAft>
                <a:spcPts val="0"/>
              </a:spcAft>
              <a:buNone/>
            </a:pPr>
            <a:r>
              <a:t/>
            </a:r>
            <a:endParaRPr sz="1400">
              <a:solidFill>
                <a:srgbClr val="333333"/>
              </a:solidFill>
              <a:latin typeface="Average"/>
              <a:ea typeface="Average"/>
              <a:cs typeface="Average"/>
              <a:sym typeface="Average"/>
            </a:endParaRPr>
          </a:p>
          <a:p>
            <a:pPr indent="0" lvl="0" marL="0" rtl="0" algn="l">
              <a:spcBef>
                <a:spcPts val="0"/>
              </a:spcBef>
              <a:spcAft>
                <a:spcPts val="0"/>
              </a:spcAft>
              <a:buNone/>
            </a:pPr>
            <a:r>
              <a:rPr lang="en" sz="1400">
                <a:solidFill>
                  <a:srgbClr val="333333"/>
                </a:solidFill>
                <a:latin typeface="Average"/>
                <a:ea typeface="Average"/>
                <a:cs typeface="Average"/>
                <a:sym typeface="Average"/>
              </a:rPr>
              <a:t>The HONR 311 class: Kieran Bethke, Jared Galley, Sean Kelly, Christopher Lankford, Sarah Lester, Courtney Martin, William Seymour, Haley Taylor, Micah Weber, and Taylor Windmiller</a:t>
            </a:r>
            <a:endParaRPr sz="1400">
              <a:solidFill>
                <a:srgbClr val="333333"/>
              </a:solidFill>
              <a:latin typeface="Average"/>
              <a:ea typeface="Average"/>
              <a:cs typeface="Average"/>
              <a:sym typeface="Average"/>
            </a:endParaRPr>
          </a:p>
        </p:txBody>
      </p:sp>
      <p:sp>
        <p:nvSpPr>
          <p:cNvPr id="88" name="Google Shape;88;p13"/>
          <p:cNvSpPr txBox="1"/>
          <p:nvPr/>
        </p:nvSpPr>
        <p:spPr>
          <a:xfrm>
            <a:off x="866075" y="2571750"/>
            <a:ext cx="76359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201F1E"/>
                </a:solidFill>
                <a:latin typeface="Average"/>
                <a:ea typeface="Average"/>
                <a:cs typeface="Average"/>
                <a:sym typeface="Average"/>
              </a:rPr>
              <a:t>This presentation </a:t>
            </a:r>
            <a:r>
              <a:rPr lang="en" sz="1100">
                <a:solidFill>
                  <a:srgbClr val="201F1E"/>
                </a:solidFill>
                <a:latin typeface="Average"/>
                <a:ea typeface="Average"/>
                <a:cs typeface="Average"/>
                <a:sym typeface="Average"/>
              </a:rPr>
              <a:t>showcases examples of university engagement in community initiatives and reports on the results from research and from a variety of institutional projects and programmes. As </a:t>
            </a:r>
            <a:r>
              <a:rPr lang="en" sz="1100">
                <a:solidFill>
                  <a:srgbClr val="201F1E"/>
                </a:solidFill>
                <a:latin typeface="Average"/>
                <a:ea typeface="Average"/>
                <a:cs typeface="Average"/>
                <a:sym typeface="Average"/>
              </a:rPr>
              <a:t>a whole, this illustrates how actors at the community (micro level) and other levels (meso and macro) can make valuable and concrete contributions to the implementation of the Sustainable Development Goals (SDGs) and, more specifically, to achieving the objectives defined at the 2030 Agenda for Sustainable Development. Also, the main focus of this work is for the UNESCO ESD Roadmap Priority Action Area 5: Accelerating local-level actions.</a:t>
            </a:r>
            <a:endParaRPr sz="1100">
              <a:solidFill>
                <a:srgbClr val="201F1E"/>
              </a:solidFill>
              <a:latin typeface="Average"/>
              <a:ea typeface="Average"/>
              <a:cs typeface="Average"/>
              <a:sym typeface="Average"/>
            </a:endParaRPr>
          </a:p>
        </p:txBody>
      </p:sp>
      <p:pic>
        <p:nvPicPr>
          <p:cNvPr id="89" name="Google Shape;89;p13"/>
          <p:cNvPicPr preferRelativeResize="0"/>
          <p:nvPr/>
        </p:nvPicPr>
        <p:blipFill>
          <a:blip r:embed="rId3">
            <a:alphaModFix/>
          </a:blip>
          <a:stretch>
            <a:fillRect/>
          </a:stretch>
        </p:blipFill>
        <p:spPr>
          <a:xfrm>
            <a:off x="7345775" y="604300"/>
            <a:ext cx="1539326" cy="863751"/>
          </a:xfrm>
          <a:prstGeom prst="rect">
            <a:avLst/>
          </a:prstGeom>
          <a:noFill/>
          <a:ln>
            <a:noFill/>
          </a:ln>
        </p:spPr>
      </p:pic>
      <p:pic>
        <p:nvPicPr>
          <p:cNvPr id="90" name="Google Shape;90;p13"/>
          <p:cNvPicPr preferRelativeResize="0"/>
          <p:nvPr/>
        </p:nvPicPr>
        <p:blipFill>
          <a:blip r:embed="rId4">
            <a:alphaModFix/>
          </a:blip>
          <a:stretch>
            <a:fillRect/>
          </a:stretch>
        </p:blipFill>
        <p:spPr>
          <a:xfrm>
            <a:off x="4263550" y="530370"/>
            <a:ext cx="1974671" cy="400200"/>
          </a:xfrm>
          <a:prstGeom prst="rect">
            <a:avLst/>
          </a:prstGeom>
          <a:noFill/>
          <a:ln>
            <a:noFill/>
          </a:ln>
        </p:spPr>
      </p:pic>
      <p:pic>
        <p:nvPicPr>
          <p:cNvPr id="91" name="Google Shape;91;p13"/>
          <p:cNvPicPr preferRelativeResize="0"/>
          <p:nvPr/>
        </p:nvPicPr>
        <p:blipFill>
          <a:blip r:embed="rId5">
            <a:alphaModFix/>
          </a:blip>
          <a:stretch>
            <a:fillRect/>
          </a:stretch>
        </p:blipFill>
        <p:spPr>
          <a:xfrm>
            <a:off x="5625825" y="891350"/>
            <a:ext cx="1582064" cy="431100"/>
          </a:xfrm>
          <a:prstGeom prst="rect">
            <a:avLst/>
          </a:prstGeom>
          <a:noFill/>
          <a:ln>
            <a:noFill/>
          </a:ln>
        </p:spPr>
      </p:pic>
      <p:sp>
        <p:nvSpPr>
          <p:cNvPr id="92" name="Google Shape;92;p13"/>
          <p:cNvSpPr txBox="1"/>
          <p:nvPr/>
        </p:nvSpPr>
        <p:spPr>
          <a:xfrm>
            <a:off x="0" y="0"/>
            <a:ext cx="9144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Average"/>
                <a:ea typeface="Average"/>
                <a:cs typeface="Average"/>
                <a:sym typeface="Average"/>
              </a:rPr>
              <a:t>RCE Global Webinar #2 ‘Achieving the Sustainable Development Goals: action through learning in a time of global crises’ 08.00 – 10.00 BST (i.e. GMT +1) on Tuesday 08th June 2021</a:t>
            </a:r>
            <a:endParaRPr sz="1200">
              <a:solidFill>
                <a:schemeClr val="dk2"/>
              </a:solidFill>
              <a:latin typeface="Average"/>
              <a:ea typeface="Average"/>
              <a:cs typeface="Average"/>
              <a:sym typeface="Averag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4"/>
          <p:cNvSpPr txBox="1"/>
          <p:nvPr>
            <p:ph type="title"/>
          </p:nvPr>
        </p:nvSpPr>
        <p:spPr>
          <a:xfrm>
            <a:off x="729450" y="663825"/>
            <a:ext cx="36852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latin typeface="Average"/>
                <a:ea typeface="Average"/>
                <a:cs typeface="Average"/>
                <a:sym typeface="Average"/>
              </a:rPr>
              <a:t>RCE Salisbury</a:t>
            </a:r>
            <a:endParaRPr b="0">
              <a:latin typeface="Average"/>
              <a:ea typeface="Average"/>
              <a:cs typeface="Average"/>
              <a:sym typeface="Average"/>
            </a:endParaRPr>
          </a:p>
        </p:txBody>
      </p:sp>
      <p:sp>
        <p:nvSpPr>
          <p:cNvPr id="98" name="Google Shape;98;p14"/>
          <p:cNvSpPr txBox="1"/>
          <p:nvPr>
            <p:ph idx="1" type="body"/>
          </p:nvPr>
        </p:nvSpPr>
        <p:spPr>
          <a:xfrm>
            <a:off x="729450" y="1199013"/>
            <a:ext cx="27489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Clr>
                <a:srgbClr val="201F1E"/>
              </a:buClr>
              <a:buSzPts val="1300"/>
              <a:buFont typeface="Average"/>
              <a:buChar char="-"/>
            </a:pPr>
            <a:r>
              <a:rPr lang="en">
                <a:solidFill>
                  <a:srgbClr val="201F1E"/>
                </a:solidFill>
                <a:latin typeface="Average"/>
                <a:ea typeface="Average"/>
                <a:cs typeface="Average"/>
                <a:sym typeface="Average"/>
              </a:rPr>
              <a:t>Housed within the Bosserman Center for Conflict Resolution, Salisbury, Maryland (USA)</a:t>
            </a:r>
            <a:endParaRPr>
              <a:solidFill>
                <a:srgbClr val="201F1E"/>
              </a:solidFill>
              <a:latin typeface="Average"/>
              <a:ea typeface="Average"/>
              <a:cs typeface="Average"/>
              <a:sym typeface="Average"/>
            </a:endParaRPr>
          </a:p>
          <a:p>
            <a:pPr indent="-311150" lvl="0" marL="457200" rtl="0" algn="l">
              <a:spcBef>
                <a:spcPts val="0"/>
              </a:spcBef>
              <a:spcAft>
                <a:spcPts val="0"/>
              </a:spcAft>
              <a:buClr>
                <a:srgbClr val="201F1E"/>
              </a:buClr>
              <a:buSzPts val="1300"/>
              <a:buFont typeface="Average"/>
              <a:buChar char="-"/>
            </a:pPr>
            <a:r>
              <a:rPr lang="en">
                <a:solidFill>
                  <a:srgbClr val="201F1E"/>
                </a:solidFill>
                <a:latin typeface="Average"/>
                <a:ea typeface="Average"/>
                <a:cs typeface="Average"/>
                <a:sym typeface="Average"/>
              </a:rPr>
              <a:t>Conflict prevention and creative problem solving</a:t>
            </a:r>
            <a:endParaRPr>
              <a:solidFill>
                <a:srgbClr val="201F1E"/>
              </a:solidFill>
              <a:latin typeface="Average"/>
              <a:ea typeface="Average"/>
              <a:cs typeface="Average"/>
              <a:sym typeface="Average"/>
            </a:endParaRPr>
          </a:p>
          <a:p>
            <a:pPr indent="-311150" lvl="0" marL="457200" rtl="0" algn="l">
              <a:spcBef>
                <a:spcPts val="0"/>
              </a:spcBef>
              <a:spcAft>
                <a:spcPts val="0"/>
              </a:spcAft>
              <a:buClr>
                <a:srgbClr val="201F1E"/>
              </a:buClr>
              <a:buSzPts val="1300"/>
              <a:buFont typeface="Average"/>
              <a:buChar char="-"/>
            </a:pPr>
            <a:r>
              <a:rPr lang="en">
                <a:solidFill>
                  <a:srgbClr val="201F1E"/>
                </a:solidFill>
                <a:latin typeface="Average"/>
                <a:ea typeface="Average"/>
                <a:cs typeface="Average"/>
                <a:sym typeface="Average"/>
              </a:rPr>
              <a:t>Teaching hospital model</a:t>
            </a:r>
            <a:endParaRPr>
              <a:solidFill>
                <a:srgbClr val="201F1E"/>
              </a:solidFill>
              <a:latin typeface="Average"/>
              <a:ea typeface="Average"/>
              <a:cs typeface="Average"/>
              <a:sym typeface="Average"/>
            </a:endParaRPr>
          </a:p>
          <a:p>
            <a:pPr indent="-311150" lvl="0" marL="457200" rtl="0" algn="l">
              <a:spcBef>
                <a:spcPts val="0"/>
              </a:spcBef>
              <a:spcAft>
                <a:spcPts val="0"/>
              </a:spcAft>
              <a:buClr>
                <a:srgbClr val="201F1E"/>
              </a:buClr>
              <a:buSzPts val="1300"/>
              <a:buFont typeface="Average"/>
              <a:buChar char="-"/>
            </a:pPr>
            <a:r>
              <a:rPr lang="en">
                <a:solidFill>
                  <a:srgbClr val="201F1E"/>
                </a:solidFill>
                <a:latin typeface="Average"/>
                <a:ea typeface="Average"/>
                <a:cs typeface="Average"/>
                <a:sym typeface="Average"/>
              </a:rPr>
              <a:t>Dr. Arun Gandhi, Senior Practitioner</a:t>
            </a:r>
            <a:endParaRPr>
              <a:solidFill>
                <a:srgbClr val="201F1E"/>
              </a:solidFill>
              <a:latin typeface="Average"/>
              <a:ea typeface="Average"/>
              <a:cs typeface="Average"/>
              <a:sym typeface="Average"/>
            </a:endParaRPr>
          </a:p>
        </p:txBody>
      </p:sp>
      <p:pic>
        <p:nvPicPr>
          <p:cNvPr id="99" name="Google Shape;99;p14"/>
          <p:cNvPicPr preferRelativeResize="0"/>
          <p:nvPr/>
        </p:nvPicPr>
        <p:blipFill>
          <a:blip r:embed="rId3">
            <a:alphaModFix/>
          </a:blip>
          <a:stretch>
            <a:fillRect/>
          </a:stretch>
        </p:blipFill>
        <p:spPr>
          <a:xfrm>
            <a:off x="6136300" y="1448200"/>
            <a:ext cx="2748825" cy="2347826"/>
          </a:xfrm>
          <a:prstGeom prst="rect">
            <a:avLst/>
          </a:prstGeom>
          <a:noFill/>
          <a:ln>
            <a:noFill/>
          </a:ln>
        </p:spPr>
      </p:pic>
      <p:sp>
        <p:nvSpPr>
          <p:cNvPr id="100" name="Google Shape;100;p14"/>
          <p:cNvSpPr txBox="1"/>
          <p:nvPr/>
        </p:nvSpPr>
        <p:spPr>
          <a:xfrm>
            <a:off x="5088288" y="4182600"/>
            <a:ext cx="3999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323130"/>
                </a:solidFill>
                <a:latin typeface="Average"/>
                <a:ea typeface="Average"/>
                <a:cs typeface="Average"/>
                <a:sym typeface="Average"/>
              </a:rPr>
              <a:t>Top i</a:t>
            </a:r>
            <a:r>
              <a:rPr lang="en" sz="900">
                <a:solidFill>
                  <a:srgbClr val="323130"/>
                </a:solidFill>
                <a:latin typeface="Average"/>
                <a:ea typeface="Average"/>
                <a:cs typeface="Average"/>
                <a:sym typeface="Average"/>
              </a:rPr>
              <a:t>mage from: </a:t>
            </a:r>
            <a:r>
              <a:rPr lang="en" sz="900" u="sng">
                <a:solidFill>
                  <a:srgbClr val="323130"/>
                </a:solidFill>
                <a:latin typeface="Average"/>
                <a:ea typeface="Average"/>
                <a:cs typeface="Average"/>
                <a:sym typeface="Average"/>
                <a:hlinkClick r:id="rId4">
                  <a:extLst>
                    <a:ext uri="{A12FA001-AC4F-418D-AE19-62706E023703}">
                      <ahyp:hlinkClr val="tx"/>
                    </a:ext>
                  </a:extLst>
                </a:hlinkClick>
              </a:rPr>
              <a:t>http://bossermancenter.com/</a:t>
            </a:r>
            <a:r>
              <a:rPr lang="en" sz="900">
                <a:solidFill>
                  <a:srgbClr val="323130"/>
                </a:solidFill>
                <a:latin typeface="Average"/>
                <a:ea typeface="Average"/>
                <a:cs typeface="Average"/>
                <a:sym typeface="Average"/>
              </a:rPr>
              <a:t>.</a:t>
            </a:r>
            <a:endParaRPr sz="900">
              <a:solidFill>
                <a:srgbClr val="323130"/>
              </a:solidFill>
              <a:latin typeface="Average"/>
              <a:ea typeface="Average"/>
              <a:cs typeface="Average"/>
              <a:sym typeface="Average"/>
            </a:endParaRPr>
          </a:p>
          <a:p>
            <a:pPr indent="0" lvl="0" marL="0" rtl="0" algn="l">
              <a:spcBef>
                <a:spcPts val="0"/>
              </a:spcBef>
              <a:spcAft>
                <a:spcPts val="0"/>
              </a:spcAft>
              <a:buNone/>
            </a:pPr>
            <a:r>
              <a:rPr lang="en" sz="900">
                <a:solidFill>
                  <a:srgbClr val="323130"/>
                </a:solidFill>
                <a:latin typeface="Average"/>
                <a:ea typeface="Average"/>
                <a:cs typeface="Average"/>
                <a:sym typeface="Average"/>
              </a:rPr>
              <a:t>Yoda image from:: </a:t>
            </a:r>
            <a:r>
              <a:rPr lang="en" sz="900" u="sng">
                <a:solidFill>
                  <a:srgbClr val="323130"/>
                </a:solidFill>
                <a:latin typeface="Average"/>
                <a:ea typeface="Average"/>
                <a:cs typeface="Average"/>
                <a:sym typeface="Average"/>
                <a:hlinkClick r:id="rId5">
                  <a:extLst>
                    <a:ext uri="{A12FA001-AC4F-418D-AE19-62706E023703}">
                      <ahyp:hlinkClr val="tx"/>
                    </a:ext>
                  </a:extLst>
                </a:hlinkClick>
              </a:rPr>
              <a:t>https://www.facebook.com/guconflictresolution/photos/a.10153921364660226/10161663709135226/?type=3</a:t>
            </a:r>
            <a:r>
              <a:rPr lang="en" sz="900">
                <a:solidFill>
                  <a:srgbClr val="323130"/>
                </a:solidFill>
                <a:latin typeface="Average"/>
                <a:ea typeface="Average"/>
                <a:cs typeface="Average"/>
                <a:sym typeface="Average"/>
              </a:rPr>
              <a:t>.</a:t>
            </a:r>
            <a:endParaRPr sz="900">
              <a:solidFill>
                <a:srgbClr val="323130"/>
              </a:solidFill>
              <a:latin typeface="Average"/>
              <a:ea typeface="Average"/>
              <a:cs typeface="Average"/>
              <a:sym typeface="Average"/>
            </a:endParaRPr>
          </a:p>
          <a:p>
            <a:pPr indent="0" lvl="0" marL="0" rtl="0" algn="l">
              <a:spcBef>
                <a:spcPts val="0"/>
              </a:spcBef>
              <a:spcAft>
                <a:spcPts val="0"/>
              </a:spcAft>
              <a:buNone/>
            </a:pPr>
            <a:r>
              <a:rPr lang="en" sz="900">
                <a:solidFill>
                  <a:srgbClr val="323130"/>
                </a:solidFill>
                <a:latin typeface="Average"/>
                <a:ea typeface="Average"/>
                <a:cs typeface="Average"/>
                <a:sym typeface="Average"/>
              </a:rPr>
              <a:t>Personal photo of Dr. Brittany Foutz and Dr. Arun Gandhi, from Dr. Brittany Foutz.</a:t>
            </a:r>
            <a:endParaRPr sz="900">
              <a:solidFill>
                <a:srgbClr val="323130"/>
              </a:solidFill>
              <a:latin typeface="Average"/>
              <a:ea typeface="Average"/>
              <a:cs typeface="Average"/>
              <a:sym typeface="Average"/>
            </a:endParaRPr>
          </a:p>
        </p:txBody>
      </p:sp>
      <p:pic>
        <p:nvPicPr>
          <p:cNvPr id="101" name="Google Shape;101;p14"/>
          <p:cNvPicPr preferRelativeResize="0"/>
          <p:nvPr/>
        </p:nvPicPr>
        <p:blipFill>
          <a:blip r:embed="rId6">
            <a:alphaModFix/>
          </a:blip>
          <a:stretch>
            <a:fillRect/>
          </a:stretch>
        </p:blipFill>
        <p:spPr>
          <a:xfrm>
            <a:off x="3930523" y="1491563"/>
            <a:ext cx="1966170" cy="2261100"/>
          </a:xfrm>
          <a:prstGeom prst="rect">
            <a:avLst/>
          </a:prstGeom>
          <a:noFill/>
          <a:ln>
            <a:noFill/>
          </a:ln>
        </p:spPr>
      </p:pic>
      <p:pic>
        <p:nvPicPr>
          <p:cNvPr id="102" name="Google Shape;102;p14"/>
          <p:cNvPicPr preferRelativeResize="0"/>
          <p:nvPr/>
        </p:nvPicPr>
        <p:blipFill>
          <a:blip r:embed="rId7">
            <a:alphaModFix/>
          </a:blip>
          <a:stretch>
            <a:fillRect/>
          </a:stretch>
        </p:blipFill>
        <p:spPr>
          <a:xfrm>
            <a:off x="580574" y="3360225"/>
            <a:ext cx="2281625" cy="17112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5"/>
          <p:cNvSpPr txBox="1"/>
          <p:nvPr>
            <p:ph type="title"/>
          </p:nvPr>
        </p:nvSpPr>
        <p:spPr>
          <a:xfrm>
            <a:off x="792825" y="600475"/>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solidFill>
                  <a:srgbClr val="323130"/>
                </a:solidFill>
                <a:latin typeface="Average"/>
                <a:ea typeface="Average"/>
                <a:cs typeface="Average"/>
                <a:sym typeface="Average"/>
              </a:rPr>
              <a:t>Our region</a:t>
            </a:r>
            <a:endParaRPr b="0">
              <a:solidFill>
                <a:srgbClr val="323130"/>
              </a:solidFill>
              <a:latin typeface="Average"/>
              <a:ea typeface="Average"/>
              <a:cs typeface="Average"/>
              <a:sym typeface="Average"/>
            </a:endParaRPr>
          </a:p>
        </p:txBody>
      </p:sp>
      <p:sp>
        <p:nvSpPr>
          <p:cNvPr id="108" name="Google Shape;108;p15"/>
          <p:cNvSpPr txBox="1"/>
          <p:nvPr>
            <p:ph idx="1" type="body"/>
          </p:nvPr>
        </p:nvSpPr>
        <p:spPr>
          <a:xfrm>
            <a:off x="697500" y="4718050"/>
            <a:ext cx="2576400" cy="371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None/>
            </a:pPr>
            <a:r>
              <a:rPr lang="en" sz="1000">
                <a:solidFill>
                  <a:srgbClr val="323130"/>
                </a:solidFill>
                <a:latin typeface="Average"/>
                <a:ea typeface="Average"/>
                <a:cs typeface="Average"/>
                <a:sym typeface="Average"/>
              </a:rPr>
              <a:t>Personal photo  from Dr. Brittany Foutz.</a:t>
            </a:r>
            <a:endParaRPr sz="1000">
              <a:solidFill>
                <a:srgbClr val="323130"/>
              </a:solidFill>
              <a:latin typeface="Average"/>
              <a:ea typeface="Average"/>
              <a:cs typeface="Average"/>
              <a:sym typeface="Average"/>
            </a:endParaRPr>
          </a:p>
        </p:txBody>
      </p:sp>
      <p:pic>
        <p:nvPicPr>
          <p:cNvPr id="109" name="Google Shape;109;p15"/>
          <p:cNvPicPr preferRelativeResize="0"/>
          <p:nvPr/>
        </p:nvPicPr>
        <p:blipFill>
          <a:blip r:embed="rId3">
            <a:alphaModFix/>
          </a:blip>
          <a:stretch>
            <a:fillRect/>
          </a:stretch>
        </p:blipFill>
        <p:spPr>
          <a:xfrm>
            <a:off x="301700" y="1366400"/>
            <a:ext cx="3368001" cy="3368001"/>
          </a:xfrm>
          <a:prstGeom prst="rect">
            <a:avLst/>
          </a:prstGeom>
          <a:noFill/>
          <a:ln>
            <a:noFill/>
          </a:ln>
        </p:spPr>
      </p:pic>
      <p:pic>
        <p:nvPicPr>
          <p:cNvPr id="110" name="Google Shape;110;p15"/>
          <p:cNvPicPr preferRelativeResize="0"/>
          <p:nvPr/>
        </p:nvPicPr>
        <p:blipFill>
          <a:blip r:embed="rId4">
            <a:alphaModFix/>
          </a:blip>
          <a:stretch>
            <a:fillRect/>
          </a:stretch>
        </p:blipFill>
        <p:spPr>
          <a:xfrm>
            <a:off x="3822100" y="1288075"/>
            <a:ext cx="5169500" cy="3446333"/>
          </a:xfrm>
          <a:prstGeom prst="rect">
            <a:avLst/>
          </a:prstGeom>
          <a:noFill/>
          <a:ln>
            <a:noFill/>
          </a:ln>
        </p:spPr>
      </p:pic>
      <p:sp>
        <p:nvSpPr>
          <p:cNvPr id="111" name="Google Shape;111;p15"/>
          <p:cNvSpPr txBox="1"/>
          <p:nvPr/>
        </p:nvSpPr>
        <p:spPr>
          <a:xfrm>
            <a:off x="3822050" y="4734400"/>
            <a:ext cx="5169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323130"/>
                </a:solidFill>
                <a:latin typeface="Average"/>
                <a:ea typeface="Average"/>
                <a:cs typeface="Average"/>
                <a:sym typeface="Average"/>
              </a:rPr>
              <a:t>Photo from: </a:t>
            </a:r>
            <a:r>
              <a:rPr lang="en" sz="1000">
                <a:solidFill>
                  <a:srgbClr val="323130"/>
                </a:solidFill>
                <a:latin typeface="Average"/>
                <a:ea typeface="Average"/>
                <a:cs typeface="Average"/>
                <a:sym typeface="Average"/>
              </a:rPr>
              <a:t>https://www.istockphoto.com/photos/chincoteague-pony</a:t>
            </a:r>
            <a:endParaRPr sz="1000">
              <a:solidFill>
                <a:srgbClr val="323130"/>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6"/>
          <p:cNvSpPr txBox="1"/>
          <p:nvPr>
            <p:ph type="title"/>
          </p:nvPr>
        </p:nvSpPr>
        <p:spPr>
          <a:xfrm>
            <a:off x="592150" y="600450"/>
            <a:ext cx="8414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2300">
                <a:solidFill>
                  <a:srgbClr val="201F1E"/>
                </a:solidFill>
                <a:highlight>
                  <a:srgbClr val="FFFFFF"/>
                </a:highlight>
                <a:latin typeface="Average"/>
                <a:ea typeface="Average"/>
                <a:cs typeface="Average"/>
                <a:sym typeface="Average"/>
              </a:rPr>
              <a:t> How we brought about action on climate change through learning</a:t>
            </a:r>
            <a:endParaRPr sz="2300">
              <a:latin typeface="Average"/>
              <a:ea typeface="Average"/>
              <a:cs typeface="Average"/>
              <a:sym typeface="Average"/>
            </a:endParaRPr>
          </a:p>
        </p:txBody>
      </p:sp>
      <p:sp>
        <p:nvSpPr>
          <p:cNvPr id="117" name="Google Shape;117;p16"/>
          <p:cNvSpPr txBox="1"/>
          <p:nvPr>
            <p:ph idx="1" type="body"/>
          </p:nvPr>
        </p:nvSpPr>
        <p:spPr>
          <a:xfrm>
            <a:off x="136200" y="1452925"/>
            <a:ext cx="3997800" cy="2261100"/>
          </a:xfrm>
          <a:prstGeom prst="rect">
            <a:avLst/>
          </a:prstGeom>
        </p:spPr>
        <p:txBody>
          <a:bodyPr anchorCtr="0" anchor="t" bIns="91425" lIns="91425" spcFirstLastPara="1" rIns="91425" wrap="square" tIns="91425">
            <a:normAutofit lnSpcReduction="10000"/>
          </a:bodyPr>
          <a:lstStyle/>
          <a:p>
            <a:pPr indent="-323850" lvl="0" marL="457200" rtl="0" algn="l">
              <a:spcBef>
                <a:spcPts val="0"/>
              </a:spcBef>
              <a:spcAft>
                <a:spcPts val="0"/>
              </a:spcAft>
              <a:buClr>
                <a:srgbClr val="323130"/>
              </a:buClr>
              <a:buSzPts val="1500"/>
              <a:buFont typeface="Average"/>
              <a:buChar char="-"/>
            </a:pPr>
            <a:r>
              <a:rPr lang="en" sz="1500">
                <a:solidFill>
                  <a:srgbClr val="323130"/>
                </a:solidFill>
                <a:latin typeface="Average"/>
                <a:ea typeface="Average"/>
                <a:cs typeface="Average"/>
                <a:sym typeface="Average"/>
              </a:rPr>
              <a:t>Combination of research t</a:t>
            </a:r>
            <a:r>
              <a:rPr lang="en" sz="1500">
                <a:solidFill>
                  <a:srgbClr val="323130"/>
                </a:solidFill>
                <a:latin typeface="Average"/>
                <a:ea typeface="Average"/>
                <a:cs typeface="Average"/>
                <a:sym typeface="Average"/>
              </a:rPr>
              <a:t>o identify trends, correlations, gaps, and best practices  between efforts within the City and the Campus.</a:t>
            </a:r>
            <a:endParaRPr sz="1500">
              <a:solidFill>
                <a:srgbClr val="323130"/>
              </a:solidFill>
              <a:latin typeface="Average"/>
              <a:ea typeface="Average"/>
              <a:cs typeface="Average"/>
              <a:sym typeface="Average"/>
            </a:endParaRPr>
          </a:p>
          <a:p>
            <a:pPr indent="-323850" lvl="0" marL="457200" rtl="0" algn="l">
              <a:spcBef>
                <a:spcPts val="0"/>
              </a:spcBef>
              <a:spcAft>
                <a:spcPts val="0"/>
              </a:spcAft>
              <a:buClr>
                <a:srgbClr val="323130"/>
              </a:buClr>
              <a:buSzPts val="1500"/>
              <a:buFont typeface="Average"/>
              <a:buChar char="-"/>
            </a:pPr>
            <a:r>
              <a:rPr lang="en" sz="1500">
                <a:solidFill>
                  <a:srgbClr val="323130"/>
                </a:solidFill>
                <a:latin typeface="Average"/>
                <a:ea typeface="Average"/>
                <a:cs typeface="Average"/>
                <a:sym typeface="Average"/>
              </a:rPr>
              <a:t>Analytic induction methodology.</a:t>
            </a:r>
            <a:endParaRPr sz="1500">
              <a:solidFill>
                <a:srgbClr val="323130"/>
              </a:solidFill>
              <a:latin typeface="Average"/>
              <a:ea typeface="Average"/>
              <a:cs typeface="Average"/>
              <a:sym typeface="Average"/>
            </a:endParaRPr>
          </a:p>
          <a:p>
            <a:pPr indent="-323850" lvl="0" marL="457200" rtl="0" algn="l">
              <a:spcBef>
                <a:spcPts val="0"/>
              </a:spcBef>
              <a:spcAft>
                <a:spcPts val="0"/>
              </a:spcAft>
              <a:buClr>
                <a:srgbClr val="323130"/>
              </a:buClr>
              <a:buSzPts val="1500"/>
              <a:buFont typeface="Average"/>
              <a:buChar char="-"/>
            </a:pPr>
            <a:r>
              <a:rPr lang="en" sz="1500">
                <a:solidFill>
                  <a:srgbClr val="323130"/>
                </a:solidFill>
                <a:latin typeface="Average"/>
                <a:ea typeface="Average"/>
                <a:cs typeface="Average"/>
                <a:sym typeface="Average"/>
              </a:rPr>
              <a:t>Then, </a:t>
            </a:r>
            <a:r>
              <a:rPr lang="en" sz="1500">
                <a:solidFill>
                  <a:srgbClr val="323130"/>
                </a:solidFill>
                <a:latin typeface="Average"/>
                <a:ea typeface="Average"/>
                <a:cs typeface="Average"/>
                <a:sym typeface="Average"/>
              </a:rPr>
              <a:t>practitioner involvement to address to gaps.</a:t>
            </a:r>
            <a:endParaRPr sz="1500">
              <a:solidFill>
                <a:srgbClr val="323130"/>
              </a:solidFill>
              <a:highlight>
                <a:srgbClr val="FFFFFF"/>
              </a:highlight>
              <a:latin typeface="Average"/>
              <a:ea typeface="Average"/>
              <a:cs typeface="Average"/>
              <a:sym typeface="Average"/>
            </a:endParaRPr>
          </a:p>
          <a:p>
            <a:pPr indent="0" lvl="0" marL="0" rtl="0" algn="l">
              <a:spcBef>
                <a:spcPts val="1200"/>
              </a:spcBef>
              <a:spcAft>
                <a:spcPts val="1200"/>
              </a:spcAft>
              <a:buNone/>
            </a:pPr>
            <a:r>
              <a:t/>
            </a:r>
            <a:endParaRPr/>
          </a:p>
        </p:txBody>
      </p:sp>
      <p:pic>
        <p:nvPicPr>
          <p:cNvPr id="118" name="Google Shape;118;p16"/>
          <p:cNvPicPr preferRelativeResize="0"/>
          <p:nvPr/>
        </p:nvPicPr>
        <p:blipFill>
          <a:blip r:embed="rId3">
            <a:alphaModFix/>
          </a:blip>
          <a:stretch>
            <a:fillRect/>
          </a:stretch>
        </p:blipFill>
        <p:spPr>
          <a:xfrm>
            <a:off x="7116399" y="2651461"/>
            <a:ext cx="1740326" cy="2320425"/>
          </a:xfrm>
          <a:prstGeom prst="rect">
            <a:avLst/>
          </a:prstGeom>
          <a:noFill/>
          <a:ln>
            <a:noFill/>
          </a:ln>
        </p:spPr>
      </p:pic>
      <p:pic>
        <p:nvPicPr>
          <p:cNvPr id="119" name="Google Shape;119;p16"/>
          <p:cNvPicPr preferRelativeResize="0"/>
          <p:nvPr/>
        </p:nvPicPr>
        <p:blipFill>
          <a:blip r:embed="rId4">
            <a:alphaModFix/>
          </a:blip>
          <a:stretch>
            <a:fillRect/>
          </a:stretch>
        </p:blipFill>
        <p:spPr>
          <a:xfrm>
            <a:off x="83043" y="4031268"/>
            <a:ext cx="983700" cy="983725"/>
          </a:xfrm>
          <a:prstGeom prst="rect">
            <a:avLst/>
          </a:prstGeom>
          <a:noFill/>
          <a:ln>
            <a:noFill/>
          </a:ln>
        </p:spPr>
      </p:pic>
      <p:pic>
        <p:nvPicPr>
          <p:cNvPr id="120" name="Google Shape;120;p16"/>
          <p:cNvPicPr preferRelativeResize="0"/>
          <p:nvPr/>
        </p:nvPicPr>
        <p:blipFill>
          <a:blip r:embed="rId5">
            <a:alphaModFix/>
          </a:blip>
          <a:stretch>
            <a:fillRect/>
          </a:stretch>
        </p:blipFill>
        <p:spPr>
          <a:xfrm>
            <a:off x="1204025" y="4031300"/>
            <a:ext cx="983700" cy="983700"/>
          </a:xfrm>
          <a:prstGeom prst="rect">
            <a:avLst/>
          </a:prstGeom>
          <a:noFill/>
          <a:ln>
            <a:noFill/>
          </a:ln>
        </p:spPr>
      </p:pic>
      <p:pic>
        <p:nvPicPr>
          <p:cNvPr id="121" name="Google Shape;121;p16"/>
          <p:cNvPicPr preferRelativeResize="0"/>
          <p:nvPr/>
        </p:nvPicPr>
        <p:blipFill>
          <a:blip r:embed="rId6">
            <a:alphaModFix/>
          </a:blip>
          <a:stretch>
            <a:fillRect/>
          </a:stretch>
        </p:blipFill>
        <p:spPr>
          <a:xfrm>
            <a:off x="2325000" y="4031300"/>
            <a:ext cx="983700" cy="983700"/>
          </a:xfrm>
          <a:prstGeom prst="rect">
            <a:avLst/>
          </a:prstGeom>
          <a:noFill/>
          <a:ln>
            <a:noFill/>
          </a:ln>
        </p:spPr>
      </p:pic>
      <p:pic>
        <p:nvPicPr>
          <p:cNvPr id="122" name="Google Shape;122;p16"/>
          <p:cNvPicPr preferRelativeResize="0"/>
          <p:nvPr/>
        </p:nvPicPr>
        <p:blipFill>
          <a:blip r:embed="rId7">
            <a:alphaModFix/>
          </a:blip>
          <a:stretch>
            <a:fillRect/>
          </a:stretch>
        </p:blipFill>
        <p:spPr>
          <a:xfrm>
            <a:off x="3445975" y="4031300"/>
            <a:ext cx="983700" cy="983700"/>
          </a:xfrm>
          <a:prstGeom prst="rect">
            <a:avLst/>
          </a:prstGeom>
          <a:noFill/>
          <a:ln>
            <a:noFill/>
          </a:ln>
        </p:spPr>
      </p:pic>
      <p:pic>
        <p:nvPicPr>
          <p:cNvPr id="123" name="Google Shape;123;p16"/>
          <p:cNvPicPr preferRelativeResize="0"/>
          <p:nvPr/>
        </p:nvPicPr>
        <p:blipFill>
          <a:blip r:embed="rId8">
            <a:alphaModFix/>
          </a:blip>
          <a:stretch>
            <a:fillRect/>
          </a:stretch>
        </p:blipFill>
        <p:spPr>
          <a:xfrm>
            <a:off x="4756148" y="2833275"/>
            <a:ext cx="2181712" cy="2181712"/>
          </a:xfrm>
          <a:prstGeom prst="rect">
            <a:avLst/>
          </a:prstGeom>
          <a:noFill/>
          <a:ln>
            <a:noFill/>
          </a:ln>
        </p:spPr>
      </p:pic>
      <p:pic>
        <p:nvPicPr>
          <p:cNvPr id="124" name="Google Shape;124;p16"/>
          <p:cNvPicPr preferRelativeResize="0"/>
          <p:nvPr/>
        </p:nvPicPr>
        <p:blipFill>
          <a:blip r:embed="rId9">
            <a:alphaModFix/>
          </a:blip>
          <a:stretch>
            <a:fillRect/>
          </a:stretch>
        </p:blipFill>
        <p:spPr>
          <a:xfrm>
            <a:off x="4756150" y="1215175"/>
            <a:ext cx="1552050" cy="1552050"/>
          </a:xfrm>
          <a:prstGeom prst="rect">
            <a:avLst/>
          </a:prstGeom>
          <a:noFill/>
          <a:ln>
            <a:noFill/>
          </a:ln>
        </p:spPr>
      </p:pic>
      <p:sp>
        <p:nvSpPr>
          <p:cNvPr id="125" name="Google Shape;125;p16"/>
          <p:cNvSpPr txBox="1"/>
          <p:nvPr/>
        </p:nvSpPr>
        <p:spPr>
          <a:xfrm>
            <a:off x="83050" y="3495900"/>
            <a:ext cx="2460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Average"/>
                <a:ea typeface="Average"/>
                <a:cs typeface="Average"/>
                <a:sym typeface="Average"/>
              </a:rPr>
              <a:t>Photos provided from the Clarks Honors College.</a:t>
            </a:r>
            <a:endParaRPr sz="900">
              <a:latin typeface="Average"/>
              <a:ea typeface="Average"/>
              <a:cs typeface="Average"/>
              <a:sym typeface="Average"/>
            </a:endParaRPr>
          </a:p>
        </p:txBody>
      </p:sp>
      <p:pic>
        <p:nvPicPr>
          <p:cNvPr id="126" name="Google Shape;126;p16"/>
          <p:cNvPicPr preferRelativeResize="0"/>
          <p:nvPr/>
        </p:nvPicPr>
        <p:blipFill>
          <a:blip r:embed="rId10">
            <a:alphaModFix/>
          </a:blip>
          <a:stretch>
            <a:fillRect/>
          </a:stretch>
        </p:blipFill>
        <p:spPr>
          <a:xfrm>
            <a:off x="6432050" y="1215176"/>
            <a:ext cx="2574802" cy="1356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7"/>
          <p:cNvSpPr txBox="1"/>
          <p:nvPr>
            <p:ph type="title"/>
          </p:nvPr>
        </p:nvSpPr>
        <p:spPr>
          <a:xfrm>
            <a:off x="727650" y="5899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latin typeface="Average"/>
                <a:ea typeface="Average"/>
                <a:cs typeface="Average"/>
                <a:sym typeface="Average"/>
              </a:rPr>
              <a:t>Methodology for our study</a:t>
            </a:r>
            <a:endParaRPr b="0">
              <a:latin typeface="Average"/>
              <a:ea typeface="Average"/>
              <a:cs typeface="Average"/>
              <a:sym typeface="Average"/>
            </a:endParaRPr>
          </a:p>
        </p:txBody>
      </p:sp>
      <p:pic>
        <p:nvPicPr>
          <p:cNvPr id="132" name="Google Shape;132;p17"/>
          <p:cNvPicPr preferRelativeResize="0"/>
          <p:nvPr/>
        </p:nvPicPr>
        <p:blipFill>
          <a:blip r:embed="rId3">
            <a:alphaModFix/>
          </a:blip>
          <a:stretch>
            <a:fillRect/>
          </a:stretch>
        </p:blipFill>
        <p:spPr>
          <a:xfrm>
            <a:off x="2571000" y="1288075"/>
            <a:ext cx="3822028" cy="3713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8"/>
          <p:cNvSpPr txBox="1"/>
          <p:nvPr>
            <p:ph type="title"/>
          </p:nvPr>
        </p:nvSpPr>
        <p:spPr>
          <a:xfrm>
            <a:off x="729450" y="558225"/>
            <a:ext cx="825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2300">
                <a:latin typeface="Average"/>
                <a:ea typeface="Average"/>
                <a:cs typeface="Average"/>
                <a:sym typeface="Average"/>
              </a:rPr>
              <a:t>How this </a:t>
            </a:r>
            <a:r>
              <a:rPr b="0" lang="en" sz="2300">
                <a:solidFill>
                  <a:srgbClr val="201F1E"/>
                </a:solidFill>
                <a:highlight>
                  <a:srgbClr val="FFFFFF"/>
                </a:highlight>
                <a:latin typeface="Average"/>
                <a:ea typeface="Average"/>
                <a:cs typeface="Average"/>
                <a:sym typeface="Average"/>
              </a:rPr>
              <a:t>is relevant to UNESCO ESD Roadmap Priority Action Area 5: Accelerating local-level actions</a:t>
            </a:r>
            <a:endParaRPr b="0" sz="2300">
              <a:latin typeface="Average"/>
              <a:ea typeface="Average"/>
              <a:cs typeface="Average"/>
              <a:sym typeface="Average"/>
            </a:endParaRPr>
          </a:p>
        </p:txBody>
      </p:sp>
      <p:sp>
        <p:nvSpPr>
          <p:cNvPr id="138" name="Google Shape;138;p18"/>
          <p:cNvSpPr txBox="1"/>
          <p:nvPr>
            <p:ph idx="1" type="body"/>
          </p:nvPr>
        </p:nvSpPr>
        <p:spPr>
          <a:xfrm>
            <a:off x="137350" y="1668750"/>
            <a:ext cx="5745600" cy="3372000"/>
          </a:xfrm>
          <a:prstGeom prst="rect">
            <a:avLst/>
          </a:prstGeom>
        </p:spPr>
        <p:txBody>
          <a:bodyPr anchorCtr="0" anchor="t" bIns="91425" lIns="91425" spcFirstLastPara="1" rIns="91425" wrap="square" tIns="91425">
            <a:normAutofit/>
          </a:bodyPr>
          <a:lstStyle/>
          <a:p>
            <a:pPr indent="-304800" lvl="0" marL="457200" rtl="0" algn="l">
              <a:lnSpc>
                <a:spcPct val="100000"/>
              </a:lnSpc>
              <a:spcBef>
                <a:spcPts val="0"/>
              </a:spcBef>
              <a:spcAft>
                <a:spcPts val="0"/>
              </a:spcAft>
              <a:buClr>
                <a:srgbClr val="2E262A"/>
              </a:buClr>
              <a:buSzPts val="1200"/>
              <a:buFont typeface="Average"/>
              <a:buChar char="-"/>
            </a:pPr>
            <a:r>
              <a:rPr lang="en" sz="1200">
                <a:solidFill>
                  <a:srgbClr val="2E262A"/>
                </a:solidFill>
                <a:highlight>
                  <a:srgbClr val="FFFFFF"/>
                </a:highlight>
                <a:latin typeface="Average"/>
                <a:ea typeface="Average"/>
                <a:cs typeface="Average"/>
                <a:sym typeface="Average"/>
              </a:rPr>
              <a:t>The SDGs can provide a framework for local development policy - especially in our region</a:t>
            </a:r>
            <a:endParaRPr sz="1200">
              <a:solidFill>
                <a:srgbClr val="2E262A"/>
              </a:solidFill>
              <a:highlight>
                <a:srgbClr val="FFFFFF"/>
              </a:highlight>
              <a:latin typeface="Average"/>
              <a:ea typeface="Average"/>
              <a:cs typeface="Average"/>
              <a:sym typeface="Average"/>
            </a:endParaRPr>
          </a:p>
          <a:p>
            <a:pPr indent="-304800" lvl="0" marL="457200" rtl="0" algn="l">
              <a:lnSpc>
                <a:spcPct val="100000"/>
              </a:lnSpc>
              <a:spcBef>
                <a:spcPts val="0"/>
              </a:spcBef>
              <a:spcAft>
                <a:spcPts val="0"/>
              </a:spcAft>
              <a:buClr>
                <a:srgbClr val="2E262A"/>
              </a:buClr>
              <a:buSzPts val="1200"/>
              <a:buFont typeface="Average"/>
              <a:buChar char="-"/>
            </a:pPr>
            <a:r>
              <a:rPr lang="en" sz="1200">
                <a:solidFill>
                  <a:srgbClr val="2E262A"/>
                </a:solidFill>
                <a:highlight>
                  <a:srgbClr val="FFFFFF"/>
                </a:highlight>
                <a:latin typeface="Average"/>
                <a:ea typeface="Average"/>
                <a:cs typeface="Average"/>
                <a:sym typeface="Average"/>
              </a:rPr>
              <a:t>We live in the largest city on the Eastern Shore of the Chesapeake Bay and the fastest growing city in Maryland</a:t>
            </a:r>
            <a:endParaRPr sz="1200">
              <a:solidFill>
                <a:srgbClr val="2E262A"/>
              </a:solidFill>
              <a:highlight>
                <a:srgbClr val="FFFFFF"/>
              </a:highlight>
              <a:latin typeface="Average"/>
              <a:ea typeface="Average"/>
              <a:cs typeface="Average"/>
              <a:sym typeface="Average"/>
            </a:endParaRPr>
          </a:p>
          <a:p>
            <a:pPr indent="-304800" lvl="0" marL="457200" marR="3810" rtl="0" algn="l">
              <a:lnSpc>
                <a:spcPct val="100000"/>
              </a:lnSpc>
              <a:spcBef>
                <a:spcPts val="0"/>
              </a:spcBef>
              <a:spcAft>
                <a:spcPts val="0"/>
              </a:spcAft>
              <a:buClr>
                <a:srgbClr val="2E262A"/>
              </a:buClr>
              <a:buSzPts val="1200"/>
              <a:buFont typeface="Average"/>
              <a:buChar char="-"/>
            </a:pPr>
            <a:r>
              <a:rPr lang="en" sz="1200">
                <a:solidFill>
                  <a:srgbClr val="000000"/>
                </a:solidFill>
                <a:latin typeface="Average"/>
                <a:ea typeface="Average"/>
                <a:cs typeface="Average"/>
                <a:sym typeface="Average"/>
              </a:rPr>
              <a:t>Our findings:</a:t>
            </a:r>
            <a:endParaRPr sz="1200">
              <a:solidFill>
                <a:srgbClr val="000000"/>
              </a:solidFill>
              <a:latin typeface="Average"/>
              <a:ea typeface="Average"/>
              <a:cs typeface="Average"/>
              <a:sym typeface="Average"/>
            </a:endParaRPr>
          </a:p>
          <a:p>
            <a:pPr indent="-304800" lvl="1" marL="914400" marR="3810" rtl="0" algn="l">
              <a:lnSpc>
                <a:spcPct val="100000"/>
              </a:lnSpc>
              <a:spcBef>
                <a:spcPts val="0"/>
              </a:spcBef>
              <a:spcAft>
                <a:spcPts val="0"/>
              </a:spcAft>
              <a:buClr>
                <a:srgbClr val="2E262A"/>
              </a:buClr>
              <a:buSzPts val="1200"/>
              <a:buFont typeface="Average"/>
              <a:buChar char="-"/>
            </a:pPr>
            <a:r>
              <a:rPr lang="en" sz="1200">
                <a:solidFill>
                  <a:srgbClr val="000000"/>
                </a:solidFill>
                <a:latin typeface="Average"/>
                <a:ea typeface="Average"/>
                <a:cs typeface="Average"/>
                <a:sym typeface="Average"/>
              </a:rPr>
              <a:t>What makes this region unique is also its challenge: </a:t>
            </a:r>
            <a:endParaRPr sz="1200">
              <a:solidFill>
                <a:srgbClr val="000000"/>
              </a:solidFill>
              <a:latin typeface="Average"/>
              <a:ea typeface="Average"/>
              <a:cs typeface="Average"/>
              <a:sym typeface="Average"/>
            </a:endParaRPr>
          </a:p>
          <a:p>
            <a:pPr indent="-304800" lvl="2" marL="1371600" marR="3810" rtl="0" algn="l">
              <a:lnSpc>
                <a:spcPct val="100000"/>
              </a:lnSpc>
              <a:spcBef>
                <a:spcPts val="0"/>
              </a:spcBef>
              <a:spcAft>
                <a:spcPts val="0"/>
              </a:spcAft>
              <a:buClr>
                <a:srgbClr val="2E262A"/>
              </a:buClr>
              <a:buSzPts val="1200"/>
              <a:buFont typeface="Average"/>
              <a:buChar char="-"/>
            </a:pPr>
            <a:r>
              <a:rPr lang="en" sz="1200">
                <a:solidFill>
                  <a:srgbClr val="000000"/>
                </a:solidFill>
                <a:latin typeface="Average"/>
                <a:ea typeface="Average"/>
                <a:cs typeface="Average"/>
                <a:sym typeface="Average"/>
              </a:rPr>
              <a:t>Open land for farming and chicken farms with their runoff into the Bay which threatens the watermen — and climate change, which threatens the tourist industry and population on the islands and coastal areas.</a:t>
            </a:r>
            <a:endParaRPr sz="1200">
              <a:solidFill>
                <a:srgbClr val="000000"/>
              </a:solidFill>
              <a:latin typeface="Average"/>
              <a:ea typeface="Average"/>
              <a:cs typeface="Average"/>
              <a:sym typeface="Average"/>
            </a:endParaRPr>
          </a:p>
          <a:p>
            <a:pPr indent="-304800" lvl="2" marL="1371600" marR="3810" rtl="0" algn="l">
              <a:lnSpc>
                <a:spcPct val="100000"/>
              </a:lnSpc>
              <a:spcBef>
                <a:spcPts val="0"/>
              </a:spcBef>
              <a:spcAft>
                <a:spcPts val="0"/>
              </a:spcAft>
              <a:buClr>
                <a:srgbClr val="2E262A"/>
              </a:buClr>
              <a:buSzPts val="1200"/>
              <a:buFont typeface="Average"/>
              <a:buChar char="-"/>
            </a:pPr>
            <a:r>
              <a:rPr lang="en" sz="1200">
                <a:solidFill>
                  <a:srgbClr val="000000"/>
                </a:solidFill>
                <a:latin typeface="Average"/>
                <a:ea typeface="Average"/>
                <a:cs typeface="Average"/>
                <a:sym typeface="Average"/>
              </a:rPr>
              <a:t>Migrant workers whose children begin the school year and are often gone by Christmas</a:t>
            </a:r>
            <a:endParaRPr sz="1200">
              <a:solidFill>
                <a:srgbClr val="000000"/>
              </a:solidFill>
              <a:latin typeface="Average"/>
              <a:ea typeface="Average"/>
              <a:cs typeface="Average"/>
              <a:sym typeface="Average"/>
            </a:endParaRPr>
          </a:p>
          <a:p>
            <a:pPr indent="-304800" lvl="2" marL="1371600" marR="3810" rtl="0" algn="l">
              <a:lnSpc>
                <a:spcPct val="100000"/>
              </a:lnSpc>
              <a:spcBef>
                <a:spcPts val="0"/>
              </a:spcBef>
              <a:spcAft>
                <a:spcPts val="0"/>
              </a:spcAft>
              <a:buClr>
                <a:srgbClr val="2E262A"/>
              </a:buClr>
              <a:buSzPts val="1200"/>
              <a:buFont typeface="Average"/>
              <a:buChar char="-"/>
            </a:pPr>
            <a:r>
              <a:rPr lang="en" sz="1200">
                <a:solidFill>
                  <a:srgbClr val="000000"/>
                </a:solidFill>
                <a:latin typeface="Average"/>
                <a:ea typeface="Average"/>
                <a:cs typeface="Average"/>
                <a:sym typeface="Average"/>
              </a:rPr>
              <a:t>Diversity and lack of education and poverty</a:t>
            </a:r>
            <a:endParaRPr sz="1200">
              <a:solidFill>
                <a:srgbClr val="000000"/>
              </a:solidFill>
              <a:latin typeface="Average"/>
              <a:ea typeface="Average"/>
              <a:cs typeface="Average"/>
              <a:sym typeface="Average"/>
            </a:endParaRPr>
          </a:p>
          <a:p>
            <a:pPr indent="-304800" lvl="2" marL="1371600" marR="3810" rtl="0" algn="l">
              <a:lnSpc>
                <a:spcPct val="100000"/>
              </a:lnSpc>
              <a:spcBef>
                <a:spcPts val="0"/>
              </a:spcBef>
              <a:spcAft>
                <a:spcPts val="0"/>
              </a:spcAft>
              <a:buClr>
                <a:srgbClr val="2E262A"/>
              </a:buClr>
              <a:buSzPts val="1200"/>
              <a:buFont typeface="Average"/>
              <a:buChar char="-"/>
            </a:pPr>
            <a:r>
              <a:rPr lang="en" sz="1200">
                <a:solidFill>
                  <a:srgbClr val="000000"/>
                </a:solidFill>
                <a:latin typeface="Average"/>
                <a:ea typeface="Average"/>
                <a:cs typeface="Average"/>
                <a:sym typeface="Average"/>
              </a:rPr>
              <a:t>Proximity to large cities, where young people tend to flock, an aging population</a:t>
            </a:r>
            <a:endParaRPr sz="1200">
              <a:solidFill>
                <a:srgbClr val="000000"/>
              </a:solidFill>
              <a:latin typeface="Average"/>
              <a:ea typeface="Average"/>
              <a:cs typeface="Average"/>
              <a:sym typeface="Average"/>
            </a:endParaRPr>
          </a:p>
          <a:p>
            <a:pPr indent="-304800" lvl="2" marL="1371600" marR="3810" rtl="0" algn="l">
              <a:lnSpc>
                <a:spcPct val="100000"/>
              </a:lnSpc>
              <a:spcBef>
                <a:spcPts val="0"/>
              </a:spcBef>
              <a:spcAft>
                <a:spcPts val="0"/>
              </a:spcAft>
              <a:buClr>
                <a:srgbClr val="2E262A"/>
              </a:buClr>
              <a:buSzPts val="1200"/>
              <a:buFont typeface="Average"/>
              <a:buChar char="-"/>
            </a:pPr>
            <a:r>
              <a:rPr lang="en" sz="1200">
                <a:solidFill>
                  <a:srgbClr val="000000"/>
                </a:solidFill>
                <a:latin typeface="Average"/>
                <a:ea typeface="Average"/>
                <a:cs typeface="Average"/>
                <a:sym typeface="Average"/>
              </a:rPr>
              <a:t>The resulting stress on local institutions all serve up many issues that we need to address.</a:t>
            </a:r>
            <a:endParaRPr sz="1200">
              <a:solidFill>
                <a:srgbClr val="2E262A"/>
              </a:solidFill>
              <a:highlight>
                <a:srgbClr val="FFFFFF"/>
              </a:highlight>
              <a:latin typeface="Average"/>
              <a:ea typeface="Average"/>
              <a:cs typeface="Average"/>
              <a:sym typeface="Average"/>
            </a:endParaRPr>
          </a:p>
        </p:txBody>
      </p:sp>
      <p:pic>
        <p:nvPicPr>
          <p:cNvPr id="139" name="Google Shape;139;p18"/>
          <p:cNvPicPr preferRelativeResize="0"/>
          <p:nvPr/>
        </p:nvPicPr>
        <p:blipFill>
          <a:blip r:embed="rId3">
            <a:alphaModFix/>
          </a:blip>
          <a:stretch>
            <a:fillRect/>
          </a:stretch>
        </p:blipFill>
        <p:spPr>
          <a:xfrm>
            <a:off x="7134325" y="2798825"/>
            <a:ext cx="1621175" cy="2241775"/>
          </a:xfrm>
          <a:prstGeom prst="rect">
            <a:avLst/>
          </a:prstGeom>
          <a:noFill/>
          <a:ln>
            <a:noFill/>
          </a:ln>
        </p:spPr>
      </p:pic>
      <p:pic>
        <p:nvPicPr>
          <p:cNvPr id="140" name="Google Shape;140;p18"/>
          <p:cNvPicPr preferRelativeResize="0"/>
          <p:nvPr/>
        </p:nvPicPr>
        <p:blipFill>
          <a:blip r:embed="rId4">
            <a:alphaModFix/>
          </a:blip>
          <a:stretch>
            <a:fillRect/>
          </a:stretch>
        </p:blipFill>
        <p:spPr>
          <a:xfrm>
            <a:off x="5955250" y="1242363"/>
            <a:ext cx="2955800" cy="1407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9"/>
          <p:cNvSpPr txBox="1"/>
          <p:nvPr>
            <p:ph type="title"/>
          </p:nvPr>
        </p:nvSpPr>
        <p:spPr>
          <a:xfrm>
            <a:off x="782275" y="5793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latin typeface="Average"/>
                <a:ea typeface="Average"/>
                <a:cs typeface="Average"/>
                <a:sym typeface="Average"/>
              </a:rPr>
              <a:t>Our Progress and </a:t>
            </a:r>
            <a:r>
              <a:rPr b="0" lang="en">
                <a:latin typeface="Average"/>
                <a:ea typeface="Average"/>
                <a:cs typeface="Average"/>
                <a:sym typeface="Average"/>
              </a:rPr>
              <a:t>How this will inspire other RCEs</a:t>
            </a:r>
            <a:endParaRPr b="0">
              <a:latin typeface="Average"/>
              <a:ea typeface="Average"/>
              <a:cs typeface="Average"/>
              <a:sym typeface="Average"/>
            </a:endParaRPr>
          </a:p>
        </p:txBody>
      </p:sp>
      <p:sp>
        <p:nvSpPr>
          <p:cNvPr id="146" name="Google Shape;146;p19"/>
          <p:cNvSpPr/>
          <p:nvPr/>
        </p:nvSpPr>
        <p:spPr>
          <a:xfrm>
            <a:off x="863500" y="1686050"/>
            <a:ext cx="2632500" cy="669000"/>
          </a:xfrm>
          <a:prstGeom prst="homePlate">
            <a:avLst>
              <a:gd fmla="val 50000" name="adj"/>
            </a:avLst>
          </a:prstGeom>
          <a:solidFill>
            <a:srgbClr val="155B5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Average"/>
                <a:ea typeface="Average"/>
                <a:cs typeface="Average"/>
                <a:sym typeface="Average"/>
              </a:rPr>
              <a:t>Research</a:t>
            </a:r>
            <a:endParaRPr>
              <a:solidFill>
                <a:srgbClr val="FFFFFF"/>
              </a:solidFill>
              <a:latin typeface="Average"/>
              <a:ea typeface="Average"/>
              <a:cs typeface="Average"/>
              <a:sym typeface="Average"/>
            </a:endParaRPr>
          </a:p>
        </p:txBody>
      </p:sp>
      <p:sp>
        <p:nvSpPr>
          <p:cNvPr id="147" name="Google Shape;147;p19"/>
          <p:cNvSpPr/>
          <p:nvPr/>
        </p:nvSpPr>
        <p:spPr>
          <a:xfrm>
            <a:off x="3176475" y="1686050"/>
            <a:ext cx="2632500" cy="669000"/>
          </a:xfrm>
          <a:prstGeom prst="chevron">
            <a:avLst>
              <a:gd fmla="val 50000" name="adj"/>
            </a:avLst>
          </a:prstGeom>
          <a:solidFill>
            <a:srgbClr val="1D7E7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Average"/>
                <a:ea typeface="Average"/>
                <a:cs typeface="Average"/>
                <a:sym typeface="Average"/>
              </a:rPr>
              <a:t>Practice</a:t>
            </a:r>
            <a:endParaRPr>
              <a:solidFill>
                <a:srgbClr val="FFFFFF"/>
              </a:solidFill>
              <a:latin typeface="Average"/>
              <a:ea typeface="Average"/>
              <a:cs typeface="Average"/>
              <a:sym typeface="Average"/>
            </a:endParaRPr>
          </a:p>
        </p:txBody>
      </p:sp>
      <p:sp>
        <p:nvSpPr>
          <p:cNvPr id="148" name="Google Shape;148;p19"/>
          <p:cNvSpPr/>
          <p:nvPr/>
        </p:nvSpPr>
        <p:spPr>
          <a:xfrm>
            <a:off x="5478901" y="1686050"/>
            <a:ext cx="2632500" cy="669000"/>
          </a:xfrm>
          <a:prstGeom prst="chevron">
            <a:avLst>
              <a:gd fmla="val 50000" name="adj"/>
            </a:avLst>
          </a:prstGeom>
          <a:solidFill>
            <a:srgbClr val="249C9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Average"/>
                <a:ea typeface="Average"/>
                <a:cs typeface="Average"/>
                <a:sym typeface="Average"/>
              </a:rPr>
              <a:t>Training</a:t>
            </a:r>
            <a:endParaRPr>
              <a:solidFill>
                <a:srgbClr val="FFFFFF"/>
              </a:solidFill>
              <a:latin typeface="Average"/>
              <a:ea typeface="Average"/>
              <a:cs typeface="Average"/>
              <a:sym typeface="Average"/>
            </a:endParaRPr>
          </a:p>
        </p:txBody>
      </p:sp>
      <p:sp>
        <p:nvSpPr>
          <p:cNvPr id="149" name="Google Shape;149;p19"/>
          <p:cNvSpPr txBox="1"/>
          <p:nvPr/>
        </p:nvSpPr>
        <p:spPr>
          <a:xfrm>
            <a:off x="863500" y="2571750"/>
            <a:ext cx="2410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verage"/>
                <a:ea typeface="Average"/>
                <a:cs typeface="Average"/>
                <a:sym typeface="Average"/>
              </a:rPr>
              <a:t>Best practices </a:t>
            </a:r>
            <a:r>
              <a:rPr lang="en">
                <a:latin typeface="Average"/>
                <a:ea typeface="Average"/>
                <a:cs typeface="Average"/>
                <a:sym typeface="Average"/>
              </a:rPr>
              <a:t>with</a:t>
            </a:r>
            <a:r>
              <a:rPr lang="en">
                <a:latin typeface="Average"/>
                <a:ea typeface="Average"/>
                <a:cs typeface="Average"/>
                <a:sym typeface="Average"/>
              </a:rPr>
              <a:t> other RCE locations and new applicants</a:t>
            </a:r>
            <a:endParaRPr>
              <a:latin typeface="Average"/>
              <a:ea typeface="Average"/>
              <a:cs typeface="Average"/>
              <a:sym typeface="Average"/>
            </a:endParaRPr>
          </a:p>
        </p:txBody>
      </p:sp>
      <p:sp>
        <p:nvSpPr>
          <p:cNvPr id="150" name="Google Shape;150;p19"/>
          <p:cNvSpPr txBox="1"/>
          <p:nvPr/>
        </p:nvSpPr>
        <p:spPr>
          <a:xfrm>
            <a:off x="3225375" y="2679600"/>
            <a:ext cx="2534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verage"/>
                <a:ea typeface="Average"/>
                <a:cs typeface="Average"/>
                <a:sym typeface="Average"/>
              </a:rPr>
              <a:t>Engaging with other RCE locations on projects</a:t>
            </a:r>
            <a:endParaRPr>
              <a:latin typeface="Average"/>
              <a:ea typeface="Average"/>
              <a:cs typeface="Average"/>
              <a:sym typeface="Average"/>
            </a:endParaRPr>
          </a:p>
        </p:txBody>
      </p:sp>
      <p:sp>
        <p:nvSpPr>
          <p:cNvPr id="151" name="Google Shape;151;p19"/>
          <p:cNvSpPr txBox="1"/>
          <p:nvPr/>
        </p:nvSpPr>
        <p:spPr>
          <a:xfrm>
            <a:off x="5527800" y="2724875"/>
            <a:ext cx="2794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verage"/>
                <a:ea typeface="Average"/>
                <a:cs typeface="Average"/>
                <a:sym typeface="Average"/>
              </a:rPr>
              <a:t>“Train the Trainer”, Workshops, Webinars with RCE locations</a:t>
            </a:r>
            <a:endParaRPr>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0"/>
          <p:cNvSpPr txBox="1"/>
          <p:nvPr>
            <p:ph type="title"/>
          </p:nvPr>
        </p:nvSpPr>
        <p:spPr>
          <a:xfrm>
            <a:off x="729450" y="5687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latin typeface="Average"/>
                <a:ea typeface="Average"/>
                <a:cs typeface="Average"/>
                <a:sym typeface="Average"/>
              </a:rPr>
              <a:t>Thank you</a:t>
            </a:r>
            <a:endParaRPr b="0">
              <a:latin typeface="Average"/>
              <a:ea typeface="Average"/>
              <a:cs typeface="Average"/>
              <a:sym typeface="Average"/>
            </a:endParaRPr>
          </a:p>
        </p:txBody>
      </p:sp>
      <p:sp>
        <p:nvSpPr>
          <p:cNvPr id="157" name="Google Shape;157;p20"/>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201F1E"/>
                </a:solidFill>
                <a:latin typeface="Average"/>
                <a:ea typeface="Average"/>
                <a:cs typeface="Average"/>
                <a:sym typeface="Average"/>
              </a:rPr>
              <a:t>Our emails: </a:t>
            </a:r>
            <a:endParaRPr>
              <a:solidFill>
                <a:srgbClr val="201F1E"/>
              </a:solidFill>
              <a:latin typeface="Average"/>
              <a:ea typeface="Average"/>
              <a:cs typeface="Average"/>
              <a:sym typeface="Average"/>
            </a:endParaRPr>
          </a:p>
          <a:p>
            <a:pPr indent="0" lvl="0" marL="0" rtl="0" algn="l">
              <a:spcBef>
                <a:spcPts val="1200"/>
              </a:spcBef>
              <a:spcAft>
                <a:spcPts val="0"/>
              </a:spcAft>
              <a:buNone/>
            </a:pPr>
            <a:r>
              <a:rPr lang="en">
                <a:solidFill>
                  <a:srgbClr val="201F1E"/>
                </a:solidFill>
                <a:latin typeface="Average"/>
                <a:ea typeface="Average"/>
                <a:cs typeface="Average"/>
                <a:sym typeface="Average"/>
              </a:rPr>
              <a:t>Dr. Brittany Foutz at </a:t>
            </a:r>
            <a:r>
              <a:rPr lang="en" u="sng">
                <a:solidFill>
                  <a:srgbClr val="201F1E"/>
                </a:solidFill>
                <a:latin typeface="Average"/>
                <a:ea typeface="Average"/>
                <a:cs typeface="Average"/>
                <a:sym typeface="Average"/>
                <a:hlinkClick r:id="rId3">
                  <a:extLst>
                    <a:ext uri="{A12FA001-AC4F-418D-AE19-62706E023703}">
                      <ahyp:hlinkClr val="tx"/>
                    </a:ext>
                  </a:extLst>
                </a:hlinkClick>
              </a:rPr>
              <a:t>blfoutz@salisbury.edu</a:t>
            </a:r>
            <a:endParaRPr>
              <a:solidFill>
                <a:srgbClr val="201F1E"/>
              </a:solidFill>
              <a:latin typeface="Average"/>
              <a:ea typeface="Average"/>
              <a:cs typeface="Average"/>
              <a:sym typeface="Average"/>
            </a:endParaRPr>
          </a:p>
          <a:p>
            <a:pPr indent="0" lvl="0" marL="0" rtl="0" algn="l">
              <a:spcBef>
                <a:spcPts val="1200"/>
              </a:spcBef>
              <a:spcAft>
                <a:spcPts val="0"/>
              </a:spcAft>
              <a:buNone/>
            </a:pPr>
            <a:r>
              <a:rPr lang="en">
                <a:solidFill>
                  <a:srgbClr val="201F1E"/>
                </a:solidFill>
                <a:latin typeface="Average"/>
                <a:ea typeface="Average"/>
                <a:cs typeface="Average"/>
                <a:sym typeface="Average"/>
              </a:rPr>
              <a:t>Dr. Brian Polkinghorn at </a:t>
            </a:r>
            <a:r>
              <a:rPr lang="en" u="sng">
                <a:solidFill>
                  <a:srgbClr val="201F1E"/>
                </a:solidFill>
                <a:latin typeface="Average"/>
                <a:ea typeface="Average"/>
                <a:cs typeface="Average"/>
                <a:sym typeface="Average"/>
                <a:hlinkClick r:id="rId4">
                  <a:extLst>
                    <a:ext uri="{A12FA001-AC4F-418D-AE19-62706E023703}">
                      <ahyp:hlinkClr val="tx"/>
                    </a:ext>
                  </a:extLst>
                </a:hlinkClick>
              </a:rPr>
              <a:t>bdpolkinghorn@salisbury.edu</a:t>
            </a:r>
            <a:endParaRPr>
              <a:solidFill>
                <a:srgbClr val="201F1E"/>
              </a:solidFill>
              <a:latin typeface="Average"/>
              <a:ea typeface="Average"/>
              <a:cs typeface="Average"/>
              <a:sym typeface="Average"/>
            </a:endParaRPr>
          </a:p>
          <a:p>
            <a:pPr indent="0" lvl="0" marL="0" rtl="0" algn="l">
              <a:spcBef>
                <a:spcPts val="1200"/>
              </a:spcBef>
              <a:spcAft>
                <a:spcPts val="12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