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Spectral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pectral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Spectral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Spectral-bold.fntdata"/><Relationship Id="rId6" Type="http://schemas.openxmlformats.org/officeDocument/2006/relationships/slide" Target="slides/slide1.xml"/><Relationship Id="rId18" Type="http://schemas.openxmlformats.org/officeDocument/2006/relationships/font" Target="fonts/Spectral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829ebf27fe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829ebf27fe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82f1e2df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82f1e2df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3cc91a42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83cc91a42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829ebf27f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g2829ebf27f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829ebf27fe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829ebf27fe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82f1e2dfe3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82f1e2dfe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829ebf27fe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829ebf27fe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82f1e2dfe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82f1e2dfe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82f1e2dfe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82f1e2dfe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82f1e2dfe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82f1e2dfe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82f1e2dfe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82f1e2dfe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1339447"/>
            <a:ext cx="9144003" cy="648294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3071912"/>
            <a:ext cx="5866200" cy="48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  <a:latin typeface="Spectral"/>
                <a:ea typeface="Spectral"/>
                <a:cs typeface="Spectral"/>
                <a:sym typeface="Spectral"/>
              </a:rPr>
              <a:t>RCE Salisbury’s</a:t>
            </a:r>
            <a:endParaRPr>
              <a:solidFill>
                <a:srgbClr val="FF00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3404238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Youth 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Initiatives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at Assateague Island</a:t>
            </a:r>
            <a:endParaRPr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822" y="568000"/>
            <a:ext cx="2343400" cy="10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74825" y="4196850"/>
            <a:ext cx="51435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Presentation by: RCE Salisbury Co-Director Brittany Foutz</a:t>
            </a:r>
            <a:endParaRPr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RCE Salisbury 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specializes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in </a:t>
            </a:r>
            <a:r>
              <a:rPr lang="en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Conflict Prevention and Creative Problem Solving.</a:t>
            </a:r>
            <a:endParaRPr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311700" y="208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Tourism and Assateague Island v. Sustainability</a:t>
            </a:r>
            <a:endParaRPr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374825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2.3 million visitors in 2022 for national. 2.2 million visitors for state.</a:t>
            </a:r>
            <a:endParaRPr sz="17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World War II-era munitions </a:t>
            </a:r>
            <a:endParaRPr sz="17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The island is moving westward as a result of sea-level rise and the force of the surf. </a:t>
            </a:r>
            <a:endParaRPr sz="17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5275" y="2226075"/>
            <a:ext cx="2537025" cy="25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250" y="2872232"/>
            <a:ext cx="5656102" cy="2136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6975" y="208350"/>
            <a:ext cx="1325325" cy="132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  <a:latin typeface="Spectral"/>
                <a:ea typeface="Spectral"/>
                <a:cs typeface="Spectral"/>
                <a:sym typeface="Spectral"/>
              </a:rPr>
              <a:t>Youth Initiatives</a:t>
            </a:r>
            <a:endParaRPr>
              <a:solidFill>
                <a:srgbClr val="FF00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311700" y="1152475"/>
            <a:ext cx="502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-Youth climate action research through vulnerability assessments and tools with the </a:t>
            </a:r>
            <a:r>
              <a:rPr lang="en" sz="1600">
                <a:solidFill>
                  <a:srgbClr val="434343"/>
                </a:solidFill>
                <a:highlight>
                  <a:srgbClr val="FFFFFF"/>
                </a:highlight>
                <a:latin typeface="Spectral"/>
                <a:ea typeface="Spectral"/>
                <a:cs typeface="Spectral"/>
                <a:sym typeface="Spectral"/>
              </a:rPr>
              <a:t>Maryland Department of Natural Resources Chesapeake and Coastal Service</a:t>
            </a:r>
            <a:r>
              <a:rPr lang="en" sz="16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: sea-level rise, degrading water quality, tree loss, increased code red days, disease, invasive species</a:t>
            </a:r>
            <a:endParaRPr sz="16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-Participation in International Coastal Cleanup Day</a:t>
            </a:r>
            <a:endParaRPr sz="16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-Outdoor Leadership Program</a:t>
            </a:r>
            <a:endParaRPr sz="16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-SDG mapping</a:t>
            </a:r>
            <a:endParaRPr sz="16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-Local facilitation of govt. Agencies, nonprofits, researchers, etc.</a:t>
            </a:r>
            <a:endParaRPr sz="16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575" y="661263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311700" y="224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00FF"/>
                </a:solidFill>
                <a:highlight>
                  <a:schemeClr val="lt1"/>
                </a:highlight>
                <a:latin typeface="Spectral"/>
                <a:ea typeface="Spectral"/>
                <a:cs typeface="Spectral"/>
                <a:sym typeface="Spectral"/>
              </a:rPr>
              <a:t>Featuring one of our youth representatives </a:t>
            </a:r>
            <a:r>
              <a:rPr lang="en" sz="2200">
                <a:solidFill>
                  <a:srgbClr val="FF00FF"/>
                </a:solidFill>
                <a:highlight>
                  <a:schemeClr val="lt1"/>
                </a:highlight>
                <a:latin typeface="Spectral"/>
                <a:ea typeface="Spectral"/>
                <a:cs typeface="Spectral"/>
                <a:sym typeface="Spectral"/>
              </a:rPr>
              <a:t>Nnaemeka Eke-okocha (Phil)</a:t>
            </a:r>
            <a:endParaRPr sz="2200">
              <a:solidFill>
                <a:srgbClr val="FF00FF"/>
              </a:solidFill>
              <a:highlight>
                <a:schemeClr val="lt1"/>
              </a:highlight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311700" y="1036800"/>
            <a:ext cx="8520600" cy="30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From the </a:t>
            </a:r>
            <a:r>
              <a:rPr lang="en" sz="2000">
                <a:solidFill>
                  <a:srgbClr val="434343"/>
                </a:solidFill>
                <a:highlight>
                  <a:srgbClr val="FFFFFF"/>
                </a:highlight>
                <a:latin typeface="Spectral"/>
                <a:ea typeface="Spectral"/>
                <a:cs typeface="Spectral"/>
                <a:sym typeface="Spectral"/>
              </a:rPr>
              <a:t>International Conference for Sustainable Development (ICSD)</a:t>
            </a:r>
            <a:endParaRPr sz="2000">
              <a:solidFill>
                <a:srgbClr val="434343"/>
              </a:solidFill>
              <a:highlight>
                <a:srgbClr val="FFFFFF"/>
              </a:highlight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Spectral"/>
                <a:ea typeface="Spectral"/>
                <a:cs typeface="Spectral"/>
                <a:sym typeface="Spectral"/>
              </a:rPr>
              <a:t>1. Skilling Youth for Sustainable Development Goals: The Case of the Local Pathways Fellowship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Spectral"/>
                <a:ea typeface="Spectral"/>
                <a:cs typeface="Spectral"/>
                <a:sym typeface="Spectral"/>
              </a:rPr>
              <a:t>2. Youth at the Midpoint: An Examination of the Opportunities and Barriers for Youth Empowerment in the Sustainable Development Solutions Network - Youth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rgbClr val="434343"/>
              </a:solidFill>
              <a:highlight>
                <a:srgbClr val="FFFFFF"/>
              </a:highlight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2368426"/>
            <a:ext cx="3956674" cy="25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9325" y="2109625"/>
            <a:ext cx="2122974" cy="2830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311600" y="205100"/>
            <a:ext cx="8520600" cy="4664400"/>
          </a:xfrm>
          <a:prstGeom prst="rect">
            <a:avLst/>
          </a:prstGeom>
          <a:solidFill>
            <a:srgbClr val="C49E9E"/>
          </a:solidFill>
          <a:ln cap="flat" cmpd="sng" w="9525">
            <a:solidFill>
              <a:srgbClr val="C4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>
            <p:ph type="ctrTitle"/>
          </p:nvPr>
        </p:nvSpPr>
        <p:spPr>
          <a:xfrm>
            <a:off x="311700" y="489825"/>
            <a:ext cx="85206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" sz="20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RCE Salisbury Geographic Location</a:t>
            </a:r>
            <a:endParaRPr sz="20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455150" y="1087425"/>
            <a:ext cx="5508300" cy="13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3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While Salisbury is the largest city on the Peninsula it is not the sole focus of RCE Salisbury.  The scope of the region encompasses most of the Delmarva Peninsula: Maryland, Delaware, Virginia - and then Washington, D.C. </a:t>
            </a:r>
            <a:endParaRPr sz="13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 sz="13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 sz="13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 sz="13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 sz="13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 sz="13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 sz="13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6075" y="1232225"/>
            <a:ext cx="2438400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150" y="2461725"/>
            <a:ext cx="4400550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ctrTitle"/>
          </p:nvPr>
        </p:nvSpPr>
        <p:spPr>
          <a:xfrm>
            <a:off x="153925" y="559730"/>
            <a:ext cx="3664200" cy="26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80">
                <a:solidFill>
                  <a:srgbClr val="FF00FF"/>
                </a:solidFill>
                <a:latin typeface="Spectral"/>
                <a:ea typeface="Spectral"/>
                <a:cs typeface="Spectral"/>
                <a:sym typeface="Spectral"/>
              </a:rPr>
              <a:t>Recent projects</a:t>
            </a:r>
            <a:endParaRPr sz="3680">
              <a:solidFill>
                <a:srgbClr val="FF00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73" name="Google Shape;73;p15"/>
          <p:cNvSpPr txBox="1"/>
          <p:nvPr>
            <p:ph idx="1" type="subTitle"/>
          </p:nvPr>
        </p:nvSpPr>
        <p:spPr>
          <a:xfrm>
            <a:off x="311700" y="822825"/>
            <a:ext cx="5273700" cy="42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-The creation of truthjustice.org for SDG#16 and partnership with the nonprofit Strength to Strength</a:t>
            </a:r>
            <a:endParaRPr sz="14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-Lessons from Post-Conflict Nation Building Applicable to Ukraine's Post-War Reconstruction with the US State Dept.</a:t>
            </a:r>
            <a:endParaRPr sz="14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-</a:t>
            </a:r>
            <a:r>
              <a:rPr lang="en" sz="1400">
                <a:solidFill>
                  <a:srgbClr val="434343"/>
                </a:solidFill>
                <a:highlight>
                  <a:srgbClr val="FFFFFF"/>
                </a:highlight>
                <a:latin typeface="Spectral"/>
                <a:ea typeface="Spectral"/>
                <a:cs typeface="Spectral"/>
                <a:sym typeface="Spectral"/>
              </a:rPr>
              <a:t>Bringing together after a post-tragedy the Ocean Pines and coastal communities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34343"/>
                </a:solidFill>
                <a:highlight>
                  <a:srgbClr val="FFFFFF"/>
                </a:highlight>
                <a:latin typeface="Spectral"/>
                <a:ea typeface="Spectral"/>
                <a:cs typeface="Spectral"/>
                <a:sym typeface="Spectral"/>
              </a:rPr>
              <a:t>-Developing a website of businesses and organizations in our region committed to the SDGs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34343"/>
                </a:solidFill>
                <a:highlight>
                  <a:srgbClr val="FFFFFF"/>
                </a:highlight>
                <a:latin typeface="Spectral"/>
                <a:ea typeface="Spectral"/>
                <a:cs typeface="Spectral"/>
                <a:sym typeface="Spectral"/>
              </a:rPr>
              <a:t>-SGD year-long long lecture series and staff </a:t>
            </a:r>
            <a:r>
              <a:rPr lang="en" sz="1400">
                <a:solidFill>
                  <a:srgbClr val="434343"/>
                </a:solidFill>
                <a:highlight>
                  <a:srgbClr val="FFFFFF"/>
                </a:highlight>
                <a:latin typeface="Spectral"/>
                <a:ea typeface="Spectral"/>
                <a:cs typeface="Spectral"/>
                <a:sym typeface="Spectral"/>
              </a:rPr>
              <a:t>recycling</a:t>
            </a:r>
            <a:r>
              <a:rPr lang="en" sz="1400">
                <a:solidFill>
                  <a:srgbClr val="434343"/>
                </a:solidFill>
                <a:highlight>
                  <a:srgbClr val="FFFFFF"/>
                </a:highlight>
                <a:latin typeface="Spectral"/>
                <a:ea typeface="Spectral"/>
                <a:cs typeface="Spectral"/>
                <a:sym typeface="Spectral"/>
              </a:rPr>
              <a:t> program at Salisbury University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34343"/>
                </a:solidFill>
                <a:highlight>
                  <a:srgbClr val="FFFFFF"/>
                </a:highlight>
                <a:latin typeface="Spectral"/>
                <a:ea typeface="Spectral"/>
                <a:cs typeface="Spectral"/>
                <a:sym typeface="Spectral"/>
              </a:rPr>
              <a:t>-Global Issues Fellowship</a:t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-Ukrainian horses and safely evacuating them</a:t>
            </a:r>
            <a:endParaRPr sz="14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-Reintegration of Nepalese military</a:t>
            </a:r>
            <a:endParaRPr sz="14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highlight>
                <a:srgbClr val="FFFFFF"/>
              </a:highlight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5275" y="399875"/>
            <a:ext cx="3357476" cy="4343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  <a:latin typeface="Spectral"/>
                <a:ea typeface="Spectral"/>
                <a:cs typeface="Spectral"/>
                <a:sym typeface="Spectral"/>
              </a:rPr>
              <a:t>Assateague Island Brief Info.</a:t>
            </a:r>
            <a:endParaRPr>
              <a:solidFill>
                <a:srgbClr val="FF00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Maryland and Virginia</a:t>
            </a:r>
            <a:endParaRPr sz="16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434343"/>
                </a:solidFill>
                <a:latin typeface="Spectral"/>
                <a:ea typeface="Spectral"/>
                <a:cs typeface="Spectral"/>
                <a:sym typeface="Spectral"/>
              </a:rPr>
              <a:t>Used to be connected to Fenwick Island until 1933. Was going to be a town called “Ocean Beach” but in 1962 another storm hit. </a:t>
            </a:r>
            <a:r>
              <a:rPr lang="en" sz="1600">
                <a:solidFill>
                  <a:srgbClr val="434343"/>
                </a:solidFill>
                <a:highlight>
                  <a:srgbClr val="FFFFFF"/>
                </a:highlight>
                <a:latin typeface="Spectral"/>
                <a:ea typeface="Spectral"/>
                <a:cs typeface="Spectral"/>
                <a:sym typeface="Spectral"/>
              </a:rPr>
              <a:t>After the storm, the developers for Ocean Beach decided the area may be too difficult to build on. They sold the land to the state of Maryland. </a:t>
            </a:r>
            <a:endParaRPr sz="1600">
              <a:solidFill>
                <a:srgbClr val="434343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318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  <a:latin typeface="Spectral"/>
                <a:ea typeface="Spectral"/>
                <a:cs typeface="Spectral"/>
                <a:sym typeface="Spectral"/>
              </a:rPr>
              <a:t>Assateague Island is known for…</a:t>
            </a:r>
            <a:endParaRPr>
              <a:solidFill>
                <a:srgbClr val="FF00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4750" y="683138"/>
            <a:ext cx="3257550" cy="40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640875"/>
            <a:ext cx="4865849" cy="30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318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  <a:latin typeface="Spectral"/>
                <a:ea typeface="Spectral"/>
                <a:cs typeface="Spectral"/>
                <a:sym typeface="Spectral"/>
              </a:rPr>
              <a:t>Assateague Island is known for…</a:t>
            </a:r>
            <a:endParaRPr>
              <a:solidFill>
                <a:srgbClr val="FF00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1476450"/>
            <a:ext cx="4140273" cy="28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5" y="1476450"/>
            <a:ext cx="4387230" cy="2924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318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  <a:latin typeface="Spectral"/>
                <a:ea typeface="Spectral"/>
                <a:cs typeface="Spectral"/>
                <a:sym typeface="Spectral"/>
              </a:rPr>
              <a:t>Assateague Island is known for…</a:t>
            </a:r>
            <a:endParaRPr>
              <a:solidFill>
                <a:srgbClr val="FF00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15775"/>
            <a:ext cx="4267192" cy="284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2" y="1465663"/>
            <a:ext cx="4419609" cy="2946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318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  <a:latin typeface="Spectral"/>
                <a:ea typeface="Spectral"/>
                <a:cs typeface="Spectral"/>
                <a:sym typeface="Spectral"/>
              </a:rPr>
              <a:t>Assateague Island Critters</a:t>
            </a:r>
            <a:endParaRPr>
              <a:solidFill>
                <a:srgbClr val="FF00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43900"/>
            <a:ext cx="5920800" cy="39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5600" y="1043900"/>
            <a:ext cx="2766000" cy="36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129500" y="318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  <a:latin typeface="Spectral"/>
                <a:ea typeface="Spectral"/>
                <a:cs typeface="Spectral"/>
                <a:sym typeface="Spectral"/>
              </a:rPr>
              <a:t>Assateague Island Critters</a:t>
            </a:r>
            <a:endParaRPr>
              <a:solidFill>
                <a:srgbClr val="FF00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250" y="87975"/>
            <a:ext cx="4849582" cy="324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00" y="2224650"/>
            <a:ext cx="5162875" cy="27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