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338" r:id="rId5"/>
    <p:sldId id="317" r:id="rId6"/>
    <p:sldId id="331" r:id="rId7"/>
    <p:sldId id="337" r:id="rId8"/>
    <p:sldId id="275" r:id="rId9"/>
    <p:sldId id="332" r:id="rId10"/>
    <p:sldId id="328" r:id="rId11"/>
    <p:sldId id="334" r:id="rId12"/>
    <p:sldId id="313" r:id="rId13"/>
    <p:sldId id="2063" r:id="rId14"/>
    <p:sldId id="335" r:id="rId15"/>
    <p:sldId id="343" r:id="rId16"/>
    <p:sldId id="339" r:id="rId17"/>
    <p:sldId id="345" r:id="rId18"/>
    <p:sldId id="346" r:id="rId19"/>
    <p:sldId id="347" r:id="rId20"/>
    <p:sldId id="344" r:id="rId21"/>
    <p:sldId id="348" r:id="rId22"/>
    <p:sldId id="2024" r:id="rId23"/>
    <p:sldId id="2041" r:id="rId24"/>
    <p:sldId id="2062" r:id="rId25"/>
    <p:sldId id="336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7" autoAdjust="0"/>
    <p:restoredTop sz="87551" autoAdjust="0"/>
  </p:normalViewPr>
  <p:slideViewPr>
    <p:cSldViewPr snapToGrid="0">
      <p:cViewPr varScale="1">
        <p:scale>
          <a:sx n="148" d="100"/>
          <a:sy n="148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0A20A5-C315-49ED-A1E8-B0BF7F694E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C8829C-0B78-4327-A33A-C2D5A5697490}">
      <dgm:prSet/>
      <dgm:spPr/>
      <dgm:t>
        <a:bodyPr/>
        <a:lstStyle/>
        <a:p>
          <a:r>
            <a:rPr lang="en-US"/>
            <a:t>University of Melbourne</a:t>
          </a:r>
        </a:p>
      </dgm:t>
    </dgm:pt>
    <dgm:pt modelId="{3DC09308-92B4-4338-ABC2-1D278B6DFFC7}" type="parTrans" cxnId="{53969F7F-46FC-4ADF-8135-1EBED2130364}">
      <dgm:prSet/>
      <dgm:spPr/>
      <dgm:t>
        <a:bodyPr/>
        <a:lstStyle/>
        <a:p>
          <a:endParaRPr lang="en-US"/>
        </a:p>
      </dgm:t>
    </dgm:pt>
    <dgm:pt modelId="{6D019DB6-483E-4C47-B101-D37A9BB18AC7}" type="sibTrans" cxnId="{53969F7F-46FC-4ADF-8135-1EBED2130364}">
      <dgm:prSet/>
      <dgm:spPr/>
      <dgm:t>
        <a:bodyPr/>
        <a:lstStyle/>
        <a:p>
          <a:endParaRPr lang="en-US"/>
        </a:p>
      </dgm:t>
    </dgm:pt>
    <dgm:pt modelId="{C79C39EB-C383-40FF-B9DE-66C6A830A9A8}">
      <dgm:prSet/>
      <dgm:spPr/>
      <dgm:t>
        <a:bodyPr/>
        <a:lstStyle/>
        <a:p>
          <a:r>
            <a:rPr lang="en-US"/>
            <a:t>ICLEI USA</a:t>
          </a:r>
        </a:p>
      </dgm:t>
    </dgm:pt>
    <dgm:pt modelId="{1D96C500-84E3-4C44-8717-DFA9109CA375}" type="parTrans" cxnId="{02AAA1FF-8611-4C6F-99DA-766D9CB22266}">
      <dgm:prSet/>
      <dgm:spPr/>
      <dgm:t>
        <a:bodyPr/>
        <a:lstStyle/>
        <a:p>
          <a:endParaRPr lang="en-US"/>
        </a:p>
      </dgm:t>
    </dgm:pt>
    <dgm:pt modelId="{584B3D5C-C9C4-455F-8DAE-4E101D32FD83}" type="sibTrans" cxnId="{02AAA1FF-8611-4C6F-99DA-766D9CB22266}">
      <dgm:prSet/>
      <dgm:spPr/>
      <dgm:t>
        <a:bodyPr/>
        <a:lstStyle/>
        <a:p>
          <a:endParaRPr lang="en-US"/>
        </a:p>
      </dgm:t>
    </dgm:pt>
    <dgm:pt modelId="{618B75A1-0F52-4002-9FB7-640F533BA931}">
      <dgm:prSet/>
      <dgm:spPr/>
      <dgm:t>
        <a:bodyPr/>
        <a:lstStyle/>
        <a:p>
          <a:r>
            <a:rPr lang="en-US"/>
            <a:t>University of Texas at Arlington</a:t>
          </a:r>
        </a:p>
      </dgm:t>
    </dgm:pt>
    <dgm:pt modelId="{66D32F05-2E27-46BA-812A-1BA7B53D7389}" type="parTrans" cxnId="{8BB6B2FC-0C3B-4EFF-8E2A-3F4772B98897}">
      <dgm:prSet/>
      <dgm:spPr/>
      <dgm:t>
        <a:bodyPr/>
        <a:lstStyle/>
        <a:p>
          <a:endParaRPr lang="en-US"/>
        </a:p>
      </dgm:t>
    </dgm:pt>
    <dgm:pt modelId="{A596D03E-655E-4712-B436-DA8734A16FFD}" type="sibTrans" cxnId="{8BB6B2FC-0C3B-4EFF-8E2A-3F4772B98897}">
      <dgm:prSet/>
      <dgm:spPr/>
      <dgm:t>
        <a:bodyPr/>
        <a:lstStyle/>
        <a:p>
          <a:endParaRPr lang="en-US"/>
        </a:p>
      </dgm:t>
    </dgm:pt>
    <dgm:pt modelId="{2FD89AD8-9697-DD45-87AD-ACDA4069626F}" type="pres">
      <dgm:prSet presAssocID="{BA0A20A5-C315-49ED-A1E8-B0BF7F694E13}" presName="linear" presStyleCnt="0">
        <dgm:presLayoutVars>
          <dgm:animLvl val="lvl"/>
          <dgm:resizeHandles val="exact"/>
        </dgm:presLayoutVars>
      </dgm:prSet>
      <dgm:spPr/>
    </dgm:pt>
    <dgm:pt modelId="{D9FA2229-BAC1-0E42-BF46-0FE32BE1EB01}" type="pres">
      <dgm:prSet presAssocID="{6EC8829C-0B78-4327-A33A-C2D5A569749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C0990A-7C71-EB4A-BEEF-9AB3CA3B1AAB}" type="pres">
      <dgm:prSet presAssocID="{6D019DB6-483E-4C47-B101-D37A9BB18AC7}" presName="spacer" presStyleCnt="0"/>
      <dgm:spPr/>
    </dgm:pt>
    <dgm:pt modelId="{D0463F1A-78EE-A049-879C-CD0CC22C044E}" type="pres">
      <dgm:prSet presAssocID="{C79C39EB-C383-40FF-B9DE-66C6A830A9A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45E37E-D82D-5943-9A84-7B3AD1194297}" type="pres">
      <dgm:prSet presAssocID="{584B3D5C-C9C4-455F-8DAE-4E101D32FD83}" presName="spacer" presStyleCnt="0"/>
      <dgm:spPr/>
    </dgm:pt>
    <dgm:pt modelId="{EEB5A8FF-BAA7-E241-BC11-17E7B4B6E3CC}" type="pres">
      <dgm:prSet presAssocID="{618B75A1-0F52-4002-9FB7-640F533BA93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C8A8B34-78E3-9149-83B7-901F4FF09636}" type="presOf" srcId="{618B75A1-0F52-4002-9FB7-640F533BA931}" destId="{EEB5A8FF-BAA7-E241-BC11-17E7B4B6E3CC}" srcOrd="0" destOrd="0" presId="urn:microsoft.com/office/officeart/2005/8/layout/vList2"/>
    <dgm:cxn modelId="{723ADD4A-24DD-AB49-A951-598D87188FF7}" type="presOf" srcId="{C79C39EB-C383-40FF-B9DE-66C6A830A9A8}" destId="{D0463F1A-78EE-A049-879C-CD0CC22C044E}" srcOrd="0" destOrd="0" presId="urn:microsoft.com/office/officeart/2005/8/layout/vList2"/>
    <dgm:cxn modelId="{57E0506A-2C6F-8F40-AC2A-08310E2DCAB3}" type="presOf" srcId="{6EC8829C-0B78-4327-A33A-C2D5A5697490}" destId="{D9FA2229-BAC1-0E42-BF46-0FE32BE1EB01}" srcOrd="0" destOrd="0" presId="urn:microsoft.com/office/officeart/2005/8/layout/vList2"/>
    <dgm:cxn modelId="{0E93547F-2E7F-FF48-92C6-E1679F3F90F2}" type="presOf" srcId="{BA0A20A5-C315-49ED-A1E8-B0BF7F694E13}" destId="{2FD89AD8-9697-DD45-87AD-ACDA4069626F}" srcOrd="0" destOrd="0" presId="urn:microsoft.com/office/officeart/2005/8/layout/vList2"/>
    <dgm:cxn modelId="{53969F7F-46FC-4ADF-8135-1EBED2130364}" srcId="{BA0A20A5-C315-49ED-A1E8-B0BF7F694E13}" destId="{6EC8829C-0B78-4327-A33A-C2D5A5697490}" srcOrd="0" destOrd="0" parTransId="{3DC09308-92B4-4338-ABC2-1D278B6DFFC7}" sibTransId="{6D019DB6-483E-4C47-B101-D37A9BB18AC7}"/>
    <dgm:cxn modelId="{8BB6B2FC-0C3B-4EFF-8E2A-3F4772B98897}" srcId="{BA0A20A5-C315-49ED-A1E8-B0BF7F694E13}" destId="{618B75A1-0F52-4002-9FB7-640F533BA931}" srcOrd="2" destOrd="0" parTransId="{66D32F05-2E27-46BA-812A-1BA7B53D7389}" sibTransId="{A596D03E-655E-4712-B436-DA8734A16FFD}"/>
    <dgm:cxn modelId="{02AAA1FF-8611-4C6F-99DA-766D9CB22266}" srcId="{BA0A20A5-C315-49ED-A1E8-B0BF7F694E13}" destId="{C79C39EB-C383-40FF-B9DE-66C6A830A9A8}" srcOrd="1" destOrd="0" parTransId="{1D96C500-84E3-4C44-8717-DFA9109CA375}" sibTransId="{584B3D5C-C9C4-455F-8DAE-4E101D32FD83}"/>
    <dgm:cxn modelId="{ED483E28-AAE3-BA46-9740-5FBE2A9E7DBA}" type="presParOf" srcId="{2FD89AD8-9697-DD45-87AD-ACDA4069626F}" destId="{D9FA2229-BAC1-0E42-BF46-0FE32BE1EB01}" srcOrd="0" destOrd="0" presId="urn:microsoft.com/office/officeart/2005/8/layout/vList2"/>
    <dgm:cxn modelId="{7BCA5FF7-A67D-014F-BBC7-3C3EE0D6B621}" type="presParOf" srcId="{2FD89AD8-9697-DD45-87AD-ACDA4069626F}" destId="{EFC0990A-7C71-EB4A-BEEF-9AB3CA3B1AAB}" srcOrd="1" destOrd="0" presId="urn:microsoft.com/office/officeart/2005/8/layout/vList2"/>
    <dgm:cxn modelId="{DD672BE5-8D0C-9248-84BE-A2947EAABBCF}" type="presParOf" srcId="{2FD89AD8-9697-DD45-87AD-ACDA4069626F}" destId="{D0463F1A-78EE-A049-879C-CD0CC22C044E}" srcOrd="2" destOrd="0" presId="urn:microsoft.com/office/officeart/2005/8/layout/vList2"/>
    <dgm:cxn modelId="{DC0F1212-B690-3A4A-85B8-9BDC88360A7B}" type="presParOf" srcId="{2FD89AD8-9697-DD45-87AD-ACDA4069626F}" destId="{1545E37E-D82D-5943-9A84-7B3AD1194297}" srcOrd="3" destOrd="0" presId="urn:microsoft.com/office/officeart/2005/8/layout/vList2"/>
    <dgm:cxn modelId="{B51B7179-69B7-8249-A665-77051E311198}" type="presParOf" srcId="{2FD89AD8-9697-DD45-87AD-ACDA4069626F}" destId="{EEB5A8FF-BAA7-E241-BC11-17E7B4B6E3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89D742-E72B-E64F-8DAE-6B73D790A24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8E785C-67AE-5549-BDFA-DA956822E592}">
      <dgm:prSet phldrT="[Text]"/>
      <dgm:spPr/>
      <dgm:t>
        <a:bodyPr/>
        <a:lstStyle/>
        <a:p>
          <a:r>
            <a:rPr lang="en-US" b="1"/>
            <a:t>Denton</a:t>
          </a:r>
        </a:p>
        <a:p>
          <a:r>
            <a:rPr lang="en-US" b="1"/>
            <a:t> Texas</a:t>
          </a:r>
        </a:p>
      </dgm:t>
    </dgm:pt>
    <dgm:pt modelId="{11737118-5102-3A46-B3C1-B018F7260391}" type="parTrans" cxnId="{027A810E-6CD9-3A49-9D34-3D2C4C9CFA12}">
      <dgm:prSet/>
      <dgm:spPr/>
      <dgm:t>
        <a:bodyPr/>
        <a:lstStyle/>
        <a:p>
          <a:endParaRPr lang="en-US" sz="1200" b="1"/>
        </a:p>
      </dgm:t>
    </dgm:pt>
    <dgm:pt modelId="{99BE2AE3-E80C-4747-BD34-18BF76499969}" type="sibTrans" cxnId="{027A810E-6CD9-3A49-9D34-3D2C4C9CFA12}">
      <dgm:prSet/>
      <dgm:spPr/>
      <dgm:t>
        <a:bodyPr/>
        <a:lstStyle/>
        <a:p>
          <a:endParaRPr lang="en-US" b="1"/>
        </a:p>
      </dgm:t>
    </dgm:pt>
    <dgm:pt modelId="{BC03717F-0DAE-C24C-9FEF-FBF335C6AD98}">
      <dgm:prSet phldrT="[Text]"/>
      <dgm:spPr/>
      <dgm:t>
        <a:bodyPr/>
        <a:lstStyle/>
        <a:p>
          <a:r>
            <a:rPr lang="en-US" b="1"/>
            <a:t>Orange County Florida</a:t>
          </a:r>
        </a:p>
      </dgm:t>
    </dgm:pt>
    <dgm:pt modelId="{DF45679E-0CA6-354E-828C-10FE3C33B989}" type="parTrans" cxnId="{9CEFFE0C-96E2-7541-A321-65EE7E639968}">
      <dgm:prSet/>
      <dgm:spPr/>
      <dgm:t>
        <a:bodyPr/>
        <a:lstStyle/>
        <a:p>
          <a:endParaRPr lang="en-US" sz="1200" b="1"/>
        </a:p>
      </dgm:t>
    </dgm:pt>
    <dgm:pt modelId="{C5F69DC3-DBC0-6F4D-83B7-A004A3D3B2C5}" type="sibTrans" cxnId="{9CEFFE0C-96E2-7541-A321-65EE7E639968}">
      <dgm:prSet/>
      <dgm:spPr/>
      <dgm:t>
        <a:bodyPr/>
        <a:lstStyle/>
        <a:p>
          <a:endParaRPr lang="en-US" b="1"/>
        </a:p>
      </dgm:t>
    </dgm:pt>
    <dgm:pt modelId="{EEC00C4D-D4FC-6C48-ABE8-0D5262E1B34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/>
            <a:t>New Haven Connecticut</a:t>
          </a:r>
          <a:endParaRPr lang="en-US" b="1"/>
        </a:p>
      </dgm:t>
    </dgm:pt>
    <dgm:pt modelId="{D7159A2C-CA90-FB4D-94C6-A6A0289005C8}" type="parTrans" cxnId="{A4128DAF-65FA-A548-AE2D-487538816175}">
      <dgm:prSet/>
      <dgm:spPr/>
      <dgm:t>
        <a:bodyPr/>
        <a:lstStyle/>
        <a:p>
          <a:endParaRPr lang="en-US" sz="1200" b="1"/>
        </a:p>
      </dgm:t>
    </dgm:pt>
    <dgm:pt modelId="{756FF23F-CE81-844E-AA54-76F914AF07F4}" type="sibTrans" cxnId="{A4128DAF-65FA-A548-AE2D-487538816175}">
      <dgm:prSet/>
      <dgm:spPr/>
      <dgm:t>
        <a:bodyPr/>
        <a:lstStyle/>
        <a:p>
          <a:endParaRPr lang="en-US" b="1"/>
        </a:p>
      </dgm:t>
    </dgm:pt>
    <dgm:pt modelId="{254997A2-97FD-084A-96E2-AFA3122B003F}">
      <dgm:prSet/>
      <dgm:spPr/>
      <dgm:t>
        <a:bodyPr/>
        <a:lstStyle/>
        <a:p>
          <a:r>
            <a:rPr lang="en-US" b="1"/>
            <a:t>Atlanta Georgia </a:t>
          </a:r>
        </a:p>
      </dgm:t>
    </dgm:pt>
    <dgm:pt modelId="{F8A23F14-30E1-7647-B42A-5D58C6EF574E}" type="parTrans" cxnId="{D8CED3D2-441C-394E-9CF1-378C957A53A6}">
      <dgm:prSet/>
      <dgm:spPr/>
      <dgm:t>
        <a:bodyPr/>
        <a:lstStyle/>
        <a:p>
          <a:endParaRPr lang="en-US" sz="1200" b="1"/>
        </a:p>
      </dgm:t>
    </dgm:pt>
    <dgm:pt modelId="{7CA56F85-80F8-AC48-A026-8AC390834462}" type="sibTrans" cxnId="{D8CED3D2-441C-394E-9CF1-378C957A53A6}">
      <dgm:prSet/>
      <dgm:spPr/>
      <dgm:t>
        <a:bodyPr/>
        <a:lstStyle/>
        <a:p>
          <a:endParaRPr lang="en-US" b="1"/>
        </a:p>
      </dgm:t>
    </dgm:pt>
    <dgm:pt modelId="{7E3096CD-18F4-5442-808E-F097492CD639}">
      <dgm:prSet/>
      <dgm:spPr/>
      <dgm:t>
        <a:bodyPr/>
        <a:lstStyle/>
        <a:p>
          <a:r>
            <a:rPr lang="en-US" b="1"/>
            <a:t>San Antonio Texas</a:t>
          </a:r>
        </a:p>
      </dgm:t>
    </dgm:pt>
    <dgm:pt modelId="{9F6A95DD-ECF7-1944-A0B4-0D772286F1FC}" type="parTrans" cxnId="{438C39A2-AB03-8B48-875A-5F063B3A1FEE}">
      <dgm:prSet/>
      <dgm:spPr/>
      <dgm:t>
        <a:bodyPr/>
        <a:lstStyle/>
        <a:p>
          <a:endParaRPr lang="en-US" sz="1200" b="1"/>
        </a:p>
      </dgm:t>
    </dgm:pt>
    <dgm:pt modelId="{69AAA857-3680-DC48-8485-C2601268CF05}" type="sibTrans" cxnId="{438C39A2-AB03-8B48-875A-5F063B3A1FEE}">
      <dgm:prSet/>
      <dgm:spPr/>
      <dgm:t>
        <a:bodyPr/>
        <a:lstStyle/>
        <a:p>
          <a:endParaRPr lang="en-US" b="1"/>
        </a:p>
      </dgm:t>
    </dgm:pt>
    <dgm:pt modelId="{B65CEACC-975B-0445-B742-22CE14D3140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/>
            <a:t>Maui County Hawai’i</a:t>
          </a:r>
        </a:p>
      </dgm:t>
    </dgm:pt>
    <dgm:pt modelId="{56D5185F-6D0C-7A46-95FA-49DEC930E9F5}" type="parTrans" cxnId="{FD40B030-AA9E-974C-A2ED-A7B37B525B65}">
      <dgm:prSet/>
      <dgm:spPr/>
      <dgm:t>
        <a:bodyPr/>
        <a:lstStyle/>
        <a:p>
          <a:endParaRPr lang="en-US" sz="1200" b="1"/>
        </a:p>
      </dgm:t>
    </dgm:pt>
    <dgm:pt modelId="{5E1D2583-F121-284B-AAB5-FE660014C24B}" type="sibTrans" cxnId="{FD40B030-AA9E-974C-A2ED-A7B37B525B65}">
      <dgm:prSet/>
      <dgm:spPr/>
      <dgm:t>
        <a:bodyPr/>
        <a:lstStyle/>
        <a:p>
          <a:endParaRPr lang="en-US" b="1"/>
        </a:p>
      </dgm:t>
    </dgm:pt>
    <dgm:pt modelId="{AA56DF7A-599F-2241-9F35-87D2C56EDCB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/>
            <a:t>Fayetteville Arkansas</a:t>
          </a:r>
        </a:p>
      </dgm:t>
    </dgm:pt>
    <dgm:pt modelId="{5559EC46-282C-7E47-B096-EE1D7D023B75}" type="parTrans" cxnId="{DA495FC9-5E72-DB44-B783-9E293FB55813}">
      <dgm:prSet/>
      <dgm:spPr/>
      <dgm:t>
        <a:bodyPr/>
        <a:lstStyle/>
        <a:p>
          <a:endParaRPr lang="en-US" sz="1200" b="1"/>
        </a:p>
      </dgm:t>
    </dgm:pt>
    <dgm:pt modelId="{535190C6-8086-D44A-A3C5-37DB3CD7744E}" type="sibTrans" cxnId="{DA495FC9-5E72-DB44-B783-9E293FB55813}">
      <dgm:prSet/>
      <dgm:spPr/>
      <dgm:t>
        <a:bodyPr/>
        <a:lstStyle/>
        <a:p>
          <a:endParaRPr lang="en-US" b="1"/>
        </a:p>
      </dgm:t>
    </dgm:pt>
    <dgm:pt modelId="{11B4A306-D8EB-1741-B6C1-B77925FF311C}">
      <dgm:prSet/>
      <dgm:spPr/>
      <dgm:t>
        <a:bodyPr/>
        <a:lstStyle/>
        <a:p>
          <a:r>
            <a:rPr lang="en-US" b="1"/>
            <a:t>Dallas</a:t>
          </a:r>
        </a:p>
        <a:p>
          <a:r>
            <a:rPr lang="en-US" b="1"/>
            <a:t>Texas</a:t>
          </a:r>
        </a:p>
      </dgm:t>
    </dgm:pt>
    <dgm:pt modelId="{E81E960B-548D-D04D-99FB-2295EFE4B5C3}" type="parTrans" cxnId="{89EFF9F3-41B5-924B-8649-DBF5D2646D1B}">
      <dgm:prSet/>
      <dgm:spPr/>
      <dgm:t>
        <a:bodyPr/>
        <a:lstStyle/>
        <a:p>
          <a:endParaRPr lang="en-US" sz="1200" b="1"/>
        </a:p>
      </dgm:t>
    </dgm:pt>
    <dgm:pt modelId="{482E2428-71EE-514C-8ADA-8BC999BF9A70}" type="sibTrans" cxnId="{89EFF9F3-41B5-924B-8649-DBF5D2646D1B}">
      <dgm:prSet/>
      <dgm:spPr/>
      <dgm:t>
        <a:bodyPr/>
        <a:lstStyle/>
        <a:p>
          <a:endParaRPr lang="en-US" b="1"/>
        </a:p>
      </dgm:t>
    </dgm:pt>
    <dgm:pt modelId="{2D60886C-CD80-B949-9138-7C9083D26BB3}" type="pres">
      <dgm:prSet presAssocID="{6689D742-E72B-E64F-8DAE-6B73D790A24D}" presName="diagram" presStyleCnt="0">
        <dgm:presLayoutVars>
          <dgm:dir/>
          <dgm:resizeHandles val="exact"/>
        </dgm:presLayoutVars>
      </dgm:prSet>
      <dgm:spPr/>
    </dgm:pt>
    <dgm:pt modelId="{7500A86C-323E-684E-A12B-135F4D859E77}" type="pres">
      <dgm:prSet presAssocID="{F68E785C-67AE-5549-BDFA-DA956822E592}" presName="node" presStyleLbl="node1" presStyleIdx="0" presStyleCnt="8">
        <dgm:presLayoutVars>
          <dgm:bulletEnabled val="1"/>
        </dgm:presLayoutVars>
      </dgm:prSet>
      <dgm:spPr/>
    </dgm:pt>
    <dgm:pt modelId="{2D216771-D30A-9440-8928-34E462759F0A}" type="pres">
      <dgm:prSet presAssocID="{99BE2AE3-E80C-4747-BD34-18BF76499969}" presName="sibTrans" presStyleCnt="0"/>
      <dgm:spPr/>
    </dgm:pt>
    <dgm:pt modelId="{6E4C92F7-ED1E-A54A-95D8-305B2E40F5BC}" type="pres">
      <dgm:prSet presAssocID="{11B4A306-D8EB-1741-B6C1-B77925FF311C}" presName="node" presStyleLbl="node1" presStyleIdx="1" presStyleCnt="8">
        <dgm:presLayoutVars>
          <dgm:bulletEnabled val="1"/>
        </dgm:presLayoutVars>
      </dgm:prSet>
      <dgm:spPr/>
    </dgm:pt>
    <dgm:pt modelId="{C58DD455-95E0-B044-95C2-02688AE25E97}" type="pres">
      <dgm:prSet presAssocID="{482E2428-71EE-514C-8ADA-8BC999BF9A70}" presName="sibTrans" presStyleCnt="0"/>
      <dgm:spPr/>
    </dgm:pt>
    <dgm:pt modelId="{700B8954-584B-F14F-BC8E-DFD21454DA6E}" type="pres">
      <dgm:prSet presAssocID="{B65CEACC-975B-0445-B742-22CE14D31402}" presName="node" presStyleLbl="node1" presStyleIdx="2" presStyleCnt="8">
        <dgm:presLayoutVars>
          <dgm:bulletEnabled val="1"/>
        </dgm:presLayoutVars>
      </dgm:prSet>
      <dgm:spPr/>
    </dgm:pt>
    <dgm:pt modelId="{1606EEA7-1AC6-A44A-A347-8FC82F0FF677}" type="pres">
      <dgm:prSet presAssocID="{5E1D2583-F121-284B-AAB5-FE660014C24B}" presName="sibTrans" presStyleCnt="0"/>
      <dgm:spPr/>
    </dgm:pt>
    <dgm:pt modelId="{58EA264C-5061-BB48-B785-E761714235BA}" type="pres">
      <dgm:prSet presAssocID="{BC03717F-0DAE-C24C-9FEF-FBF335C6AD98}" presName="node" presStyleLbl="node1" presStyleIdx="3" presStyleCnt="8">
        <dgm:presLayoutVars>
          <dgm:bulletEnabled val="1"/>
        </dgm:presLayoutVars>
      </dgm:prSet>
      <dgm:spPr/>
    </dgm:pt>
    <dgm:pt modelId="{1E9E7AF1-588C-9743-93E2-D0692AAEBB2F}" type="pres">
      <dgm:prSet presAssocID="{C5F69DC3-DBC0-6F4D-83B7-A004A3D3B2C5}" presName="sibTrans" presStyleCnt="0"/>
      <dgm:spPr/>
    </dgm:pt>
    <dgm:pt modelId="{DF5A0409-76EF-F149-AB97-A2F083B5BBAF}" type="pres">
      <dgm:prSet presAssocID="{7E3096CD-18F4-5442-808E-F097492CD639}" presName="node" presStyleLbl="node1" presStyleIdx="4" presStyleCnt="8">
        <dgm:presLayoutVars>
          <dgm:bulletEnabled val="1"/>
        </dgm:presLayoutVars>
      </dgm:prSet>
      <dgm:spPr/>
    </dgm:pt>
    <dgm:pt modelId="{C2786412-4540-0543-ACBE-44FE0639CA52}" type="pres">
      <dgm:prSet presAssocID="{69AAA857-3680-DC48-8485-C2601268CF05}" presName="sibTrans" presStyleCnt="0"/>
      <dgm:spPr/>
    </dgm:pt>
    <dgm:pt modelId="{9D421807-8757-0C4F-91A7-A1BD5C4E17AA}" type="pres">
      <dgm:prSet presAssocID="{254997A2-97FD-084A-96E2-AFA3122B003F}" presName="node" presStyleLbl="node1" presStyleIdx="5" presStyleCnt="8">
        <dgm:presLayoutVars>
          <dgm:bulletEnabled val="1"/>
        </dgm:presLayoutVars>
      </dgm:prSet>
      <dgm:spPr/>
    </dgm:pt>
    <dgm:pt modelId="{B96053C2-BF41-4140-B6BE-59D06DC29E79}" type="pres">
      <dgm:prSet presAssocID="{7CA56F85-80F8-AC48-A026-8AC390834462}" presName="sibTrans" presStyleCnt="0"/>
      <dgm:spPr/>
    </dgm:pt>
    <dgm:pt modelId="{69DA0C7B-99D2-A448-A2E6-AB655BD848EF}" type="pres">
      <dgm:prSet presAssocID="{EEC00C4D-D4FC-6C48-ABE8-0D5262E1B347}" presName="node" presStyleLbl="node1" presStyleIdx="6" presStyleCnt="8">
        <dgm:presLayoutVars>
          <dgm:bulletEnabled val="1"/>
        </dgm:presLayoutVars>
      </dgm:prSet>
      <dgm:spPr/>
    </dgm:pt>
    <dgm:pt modelId="{CD789F0F-F210-9440-AE7D-B47FC952D7CC}" type="pres">
      <dgm:prSet presAssocID="{756FF23F-CE81-844E-AA54-76F914AF07F4}" presName="sibTrans" presStyleCnt="0"/>
      <dgm:spPr/>
    </dgm:pt>
    <dgm:pt modelId="{6B84984D-8DB5-D346-90EE-3E52A05DEFC2}" type="pres">
      <dgm:prSet presAssocID="{AA56DF7A-599F-2241-9F35-87D2C56EDCB2}" presName="node" presStyleLbl="node1" presStyleIdx="7" presStyleCnt="8">
        <dgm:presLayoutVars>
          <dgm:bulletEnabled val="1"/>
        </dgm:presLayoutVars>
      </dgm:prSet>
      <dgm:spPr/>
    </dgm:pt>
  </dgm:ptLst>
  <dgm:cxnLst>
    <dgm:cxn modelId="{9CEFFE0C-96E2-7541-A321-65EE7E639968}" srcId="{6689D742-E72B-E64F-8DAE-6B73D790A24D}" destId="{BC03717F-0DAE-C24C-9FEF-FBF335C6AD98}" srcOrd="3" destOrd="0" parTransId="{DF45679E-0CA6-354E-828C-10FE3C33B989}" sibTransId="{C5F69DC3-DBC0-6F4D-83B7-A004A3D3B2C5}"/>
    <dgm:cxn modelId="{027A810E-6CD9-3A49-9D34-3D2C4C9CFA12}" srcId="{6689D742-E72B-E64F-8DAE-6B73D790A24D}" destId="{F68E785C-67AE-5549-BDFA-DA956822E592}" srcOrd="0" destOrd="0" parTransId="{11737118-5102-3A46-B3C1-B018F7260391}" sibTransId="{99BE2AE3-E80C-4747-BD34-18BF76499969}"/>
    <dgm:cxn modelId="{C3BBBF13-F2F5-7B46-AAF3-E5FA1B4A2A23}" type="presOf" srcId="{BC03717F-0DAE-C24C-9FEF-FBF335C6AD98}" destId="{58EA264C-5061-BB48-B785-E761714235BA}" srcOrd="0" destOrd="0" presId="urn:microsoft.com/office/officeart/2005/8/layout/default"/>
    <dgm:cxn modelId="{D51D902E-B0FB-2641-898B-49A4D76477FB}" type="presOf" srcId="{6689D742-E72B-E64F-8DAE-6B73D790A24D}" destId="{2D60886C-CD80-B949-9138-7C9083D26BB3}" srcOrd="0" destOrd="0" presId="urn:microsoft.com/office/officeart/2005/8/layout/default"/>
    <dgm:cxn modelId="{FD40B030-AA9E-974C-A2ED-A7B37B525B65}" srcId="{6689D742-E72B-E64F-8DAE-6B73D790A24D}" destId="{B65CEACC-975B-0445-B742-22CE14D31402}" srcOrd="2" destOrd="0" parTransId="{56D5185F-6D0C-7A46-95FA-49DEC930E9F5}" sibTransId="{5E1D2583-F121-284B-AAB5-FE660014C24B}"/>
    <dgm:cxn modelId="{076BCB33-960A-3949-B4BB-24FA5CDEA79C}" type="presOf" srcId="{F68E785C-67AE-5549-BDFA-DA956822E592}" destId="{7500A86C-323E-684E-A12B-135F4D859E77}" srcOrd="0" destOrd="0" presId="urn:microsoft.com/office/officeart/2005/8/layout/default"/>
    <dgm:cxn modelId="{41747442-CE9C-1F48-A059-DC43B48EE03A}" type="presOf" srcId="{254997A2-97FD-084A-96E2-AFA3122B003F}" destId="{9D421807-8757-0C4F-91A7-A1BD5C4E17AA}" srcOrd="0" destOrd="0" presId="urn:microsoft.com/office/officeart/2005/8/layout/default"/>
    <dgm:cxn modelId="{0019F343-F53D-3140-A4ED-DEE07CCD9641}" type="presOf" srcId="{EEC00C4D-D4FC-6C48-ABE8-0D5262E1B347}" destId="{69DA0C7B-99D2-A448-A2E6-AB655BD848EF}" srcOrd="0" destOrd="0" presId="urn:microsoft.com/office/officeart/2005/8/layout/default"/>
    <dgm:cxn modelId="{8D07108E-2EEA-6F4C-81E3-2853D22848D0}" type="presOf" srcId="{B65CEACC-975B-0445-B742-22CE14D31402}" destId="{700B8954-584B-F14F-BC8E-DFD21454DA6E}" srcOrd="0" destOrd="0" presId="urn:microsoft.com/office/officeart/2005/8/layout/default"/>
    <dgm:cxn modelId="{C3702690-EB41-9F49-A2AD-55A7EB4EB88C}" type="presOf" srcId="{7E3096CD-18F4-5442-808E-F097492CD639}" destId="{DF5A0409-76EF-F149-AB97-A2F083B5BBAF}" srcOrd="0" destOrd="0" presId="urn:microsoft.com/office/officeart/2005/8/layout/default"/>
    <dgm:cxn modelId="{438C39A2-AB03-8B48-875A-5F063B3A1FEE}" srcId="{6689D742-E72B-E64F-8DAE-6B73D790A24D}" destId="{7E3096CD-18F4-5442-808E-F097492CD639}" srcOrd="4" destOrd="0" parTransId="{9F6A95DD-ECF7-1944-A0B4-0D772286F1FC}" sibTransId="{69AAA857-3680-DC48-8485-C2601268CF05}"/>
    <dgm:cxn modelId="{A4128DAF-65FA-A548-AE2D-487538816175}" srcId="{6689D742-E72B-E64F-8DAE-6B73D790A24D}" destId="{EEC00C4D-D4FC-6C48-ABE8-0D5262E1B347}" srcOrd="6" destOrd="0" parTransId="{D7159A2C-CA90-FB4D-94C6-A6A0289005C8}" sibTransId="{756FF23F-CE81-844E-AA54-76F914AF07F4}"/>
    <dgm:cxn modelId="{7C6A47C0-0612-D549-8394-FB2C5DB6110F}" type="presOf" srcId="{11B4A306-D8EB-1741-B6C1-B77925FF311C}" destId="{6E4C92F7-ED1E-A54A-95D8-305B2E40F5BC}" srcOrd="0" destOrd="0" presId="urn:microsoft.com/office/officeart/2005/8/layout/default"/>
    <dgm:cxn modelId="{DA495FC9-5E72-DB44-B783-9E293FB55813}" srcId="{6689D742-E72B-E64F-8DAE-6B73D790A24D}" destId="{AA56DF7A-599F-2241-9F35-87D2C56EDCB2}" srcOrd="7" destOrd="0" parTransId="{5559EC46-282C-7E47-B096-EE1D7D023B75}" sibTransId="{535190C6-8086-D44A-A3C5-37DB3CD7744E}"/>
    <dgm:cxn modelId="{D8CED3D2-441C-394E-9CF1-378C957A53A6}" srcId="{6689D742-E72B-E64F-8DAE-6B73D790A24D}" destId="{254997A2-97FD-084A-96E2-AFA3122B003F}" srcOrd="5" destOrd="0" parTransId="{F8A23F14-30E1-7647-B42A-5D58C6EF574E}" sibTransId="{7CA56F85-80F8-AC48-A026-8AC390834462}"/>
    <dgm:cxn modelId="{DDBB86D6-26DC-EA45-987E-67A63E1BB92F}" type="presOf" srcId="{AA56DF7A-599F-2241-9F35-87D2C56EDCB2}" destId="{6B84984D-8DB5-D346-90EE-3E52A05DEFC2}" srcOrd="0" destOrd="0" presId="urn:microsoft.com/office/officeart/2005/8/layout/default"/>
    <dgm:cxn modelId="{89EFF9F3-41B5-924B-8649-DBF5D2646D1B}" srcId="{6689D742-E72B-E64F-8DAE-6B73D790A24D}" destId="{11B4A306-D8EB-1741-B6C1-B77925FF311C}" srcOrd="1" destOrd="0" parTransId="{E81E960B-548D-D04D-99FB-2295EFE4B5C3}" sibTransId="{482E2428-71EE-514C-8ADA-8BC999BF9A70}"/>
    <dgm:cxn modelId="{BC59C7EF-1819-C346-9A9E-77E0C3D7B668}" type="presParOf" srcId="{2D60886C-CD80-B949-9138-7C9083D26BB3}" destId="{7500A86C-323E-684E-A12B-135F4D859E77}" srcOrd="0" destOrd="0" presId="urn:microsoft.com/office/officeart/2005/8/layout/default"/>
    <dgm:cxn modelId="{2D874E96-A9ED-4C48-80C2-0E762136998B}" type="presParOf" srcId="{2D60886C-CD80-B949-9138-7C9083D26BB3}" destId="{2D216771-D30A-9440-8928-34E462759F0A}" srcOrd="1" destOrd="0" presId="urn:microsoft.com/office/officeart/2005/8/layout/default"/>
    <dgm:cxn modelId="{145E8388-F746-DA4C-89C6-F100DD281AFA}" type="presParOf" srcId="{2D60886C-CD80-B949-9138-7C9083D26BB3}" destId="{6E4C92F7-ED1E-A54A-95D8-305B2E40F5BC}" srcOrd="2" destOrd="0" presId="urn:microsoft.com/office/officeart/2005/8/layout/default"/>
    <dgm:cxn modelId="{65C8D1C6-301D-FA4C-A3C7-C003841FBDCD}" type="presParOf" srcId="{2D60886C-CD80-B949-9138-7C9083D26BB3}" destId="{C58DD455-95E0-B044-95C2-02688AE25E97}" srcOrd="3" destOrd="0" presId="urn:microsoft.com/office/officeart/2005/8/layout/default"/>
    <dgm:cxn modelId="{EC8D9376-2091-B841-A111-23BA03C42593}" type="presParOf" srcId="{2D60886C-CD80-B949-9138-7C9083D26BB3}" destId="{700B8954-584B-F14F-BC8E-DFD21454DA6E}" srcOrd="4" destOrd="0" presId="urn:microsoft.com/office/officeart/2005/8/layout/default"/>
    <dgm:cxn modelId="{6132AA01-E6E7-8145-B0CD-63794C8A9D88}" type="presParOf" srcId="{2D60886C-CD80-B949-9138-7C9083D26BB3}" destId="{1606EEA7-1AC6-A44A-A347-8FC82F0FF677}" srcOrd="5" destOrd="0" presId="urn:microsoft.com/office/officeart/2005/8/layout/default"/>
    <dgm:cxn modelId="{59859956-036C-474D-A879-B1463D79EBA9}" type="presParOf" srcId="{2D60886C-CD80-B949-9138-7C9083D26BB3}" destId="{58EA264C-5061-BB48-B785-E761714235BA}" srcOrd="6" destOrd="0" presId="urn:microsoft.com/office/officeart/2005/8/layout/default"/>
    <dgm:cxn modelId="{E5F25F5A-3D78-F540-903B-21DE06790619}" type="presParOf" srcId="{2D60886C-CD80-B949-9138-7C9083D26BB3}" destId="{1E9E7AF1-588C-9743-93E2-D0692AAEBB2F}" srcOrd="7" destOrd="0" presId="urn:microsoft.com/office/officeart/2005/8/layout/default"/>
    <dgm:cxn modelId="{694E2046-1040-0449-9617-77E5DA2C2447}" type="presParOf" srcId="{2D60886C-CD80-B949-9138-7C9083D26BB3}" destId="{DF5A0409-76EF-F149-AB97-A2F083B5BBAF}" srcOrd="8" destOrd="0" presId="urn:microsoft.com/office/officeart/2005/8/layout/default"/>
    <dgm:cxn modelId="{B8F0E8F9-5972-EC4F-B979-AB0A989F3ED6}" type="presParOf" srcId="{2D60886C-CD80-B949-9138-7C9083D26BB3}" destId="{C2786412-4540-0543-ACBE-44FE0639CA52}" srcOrd="9" destOrd="0" presId="urn:microsoft.com/office/officeart/2005/8/layout/default"/>
    <dgm:cxn modelId="{06C9C59C-91D2-7849-B687-A5F5415F0B67}" type="presParOf" srcId="{2D60886C-CD80-B949-9138-7C9083D26BB3}" destId="{9D421807-8757-0C4F-91A7-A1BD5C4E17AA}" srcOrd="10" destOrd="0" presId="urn:microsoft.com/office/officeart/2005/8/layout/default"/>
    <dgm:cxn modelId="{E2A87765-6502-5F43-B689-DC4BB1A32672}" type="presParOf" srcId="{2D60886C-CD80-B949-9138-7C9083D26BB3}" destId="{B96053C2-BF41-4140-B6BE-59D06DC29E79}" srcOrd="11" destOrd="0" presId="urn:microsoft.com/office/officeart/2005/8/layout/default"/>
    <dgm:cxn modelId="{83BAEEAB-F15C-184F-B1B0-77B693B64582}" type="presParOf" srcId="{2D60886C-CD80-B949-9138-7C9083D26BB3}" destId="{69DA0C7B-99D2-A448-A2E6-AB655BD848EF}" srcOrd="12" destOrd="0" presId="urn:microsoft.com/office/officeart/2005/8/layout/default"/>
    <dgm:cxn modelId="{663A92FB-533F-5343-8ECC-D4108AA195E3}" type="presParOf" srcId="{2D60886C-CD80-B949-9138-7C9083D26BB3}" destId="{CD789F0F-F210-9440-AE7D-B47FC952D7CC}" srcOrd="13" destOrd="0" presId="urn:microsoft.com/office/officeart/2005/8/layout/default"/>
    <dgm:cxn modelId="{B77FE7AC-8EAD-124E-B0E0-C286CF6CC842}" type="presParOf" srcId="{2D60886C-CD80-B949-9138-7C9083D26BB3}" destId="{6B84984D-8DB5-D346-90EE-3E52A05DEFC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2229-BAC1-0E42-BF46-0FE32BE1EB01}">
      <dsp:nvSpPr>
        <dsp:cNvPr id="0" name=""/>
        <dsp:cNvSpPr/>
      </dsp:nvSpPr>
      <dsp:spPr>
        <a:xfrm>
          <a:off x="0" y="732556"/>
          <a:ext cx="4933893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University of Melbourne</a:t>
          </a:r>
        </a:p>
      </dsp:txBody>
      <dsp:txXfrm>
        <a:off x="33955" y="766511"/>
        <a:ext cx="4865983" cy="627655"/>
      </dsp:txXfrm>
    </dsp:sp>
    <dsp:sp modelId="{D0463F1A-78EE-A049-879C-CD0CC22C044E}">
      <dsp:nvSpPr>
        <dsp:cNvPr id="0" name=""/>
        <dsp:cNvSpPr/>
      </dsp:nvSpPr>
      <dsp:spPr>
        <a:xfrm>
          <a:off x="0" y="1511641"/>
          <a:ext cx="4933893" cy="69556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ICLEI USA</a:t>
          </a:r>
        </a:p>
      </dsp:txBody>
      <dsp:txXfrm>
        <a:off x="33955" y="1545596"/>
        <a:ext cx="4865983" cy="627655"/>
      </dsp:txXfrm>
    </dsp:sp>
    <dsp:sp modelId="{EEB5A8FF-BAA7-E241-BC11-17E7B4B6E3CC}">
      <dsp:nvSpPr>
        <dsp:cNvPr id="0" name=""/>
        <dsp:cNvSpPr/>
      </dsp:nvSpPr>
      <dsp:spPr>
        <a:xfrm>
          <a:off x="0" y="2290726"/>
          <a:ext cx="4933893" cy="6955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University of Texas at Arlington</a:t>
          </a:r>
        </a:p>
      </dsp:txBody>
      <dsp:txXfrm>
        <a:off x="33955" y="2324681"/>
        <a:ext cx="4865983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0A86C-323E-684E-A12B-135F4D859E77}">
      <dsp:nvSpPr>
        <dsp:cNvPr id="0" name=""/>
        <dsp:cNvSpPr/>
      </dsp:nvSpPr>
      <dsp:spPr>
        <a:xfrm>
          <a:off x="0" y="317581"/>
          <a:ext cx="1541841" cy="9251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Denton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 Texas</a:t>
          </a:r>
        </a:p>
      </dsp:txBody>
      <dsp:txXfrm>
        <a:off x="0" y="317581"/>
        <a:ext cx="1541841" cy="925104"/>
      </dsp:txXfrm>
    </dsp:sp>
    <dsp:sp modelId="{6E4C92F7-ED1E-A54A-95D8-305B2E40F5BC}">
      <dsp:nvSpPr>
        <dsp:cNvPr id="0" name=""/>
        <dsp:cNvSpPr/>
      </dsp:nvSpPr>
      <dsp:spPr>
        <a:xfrm>
          <a:off x="1696025" y="317581"/>
          <a:ext cx="1541841" cy="925104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Dallas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Texas</a:t>
          </a:r>
        </a:p>
      </dsp:txBody>
      <dsp:txXfrm>
        <a:off x="1696025" y="317581"/>
        <a:ext cx="1541841" cy="925104"/>
      </dsp:txXfrm>
    </dsp:sp>
    <dsp:sp modelId="{700B8954-584B-F14F-BC8E-DFD21454DA6E}">
      <dsp:nvSpPr>
        <dsp:cNvPr id="0" name=""/>
        <dsp:cNvSpPr/>
      </dsp:nvSpPr>
      <dsp:spPr>
        <a:xfrm>
          <a:off x="3392051" y="317581"/>
          <a:ext cx="1541841" cy="925104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kern="1200"/>
            <a:t>Maui County Hawai’i</a:t>
          </a:r>
        </a:p>
      </dsp:txBody>
      <dsp:txXfrm>
        <a:off x="3392051" y="317581"/>
        <a:ext cx="1541841" cy="925104"/>
      </dsp:txXfrm>
    </dsp:sp>
    <dsp:sp modelId="{58EA264C-5061-BB48-B785-E761714235BA}">
      <dsp:nvSpPr>
        <dsp:cNvPr id="0" name=""/>
        <dsp:cNvSpPr/>
      </dsp:nvSpPr>
      <dsp:spPr>
        <a:xfrm>
          <a:off x="0" y="1396871"/>
          <a:ext cx="1541841" cy="925104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Orange County Florida</a:t>
          </a:r>
        </a:p>
      </dsp:txBody>
      <dsp:txXfrm>
        <a:off x="0" y="1396871"/>
        <a:ext cx="1541841" cy="925104"/>
      </dsp:txXfrm>
    </dsp:sp>
    <dsp:sp modelId="{DF5A0409-76EF-F149-AB97-A2F083B5BBAF}">
      <dsp:nvSpPr>
        <dsp:cNvPr id="0" name=""/>
        <dsp:cNvSpPr/>
      </dsp:nvSpPr>
      <dsp:spPr>
        <a:xfrm>
          <a:off x="1696025" y="1396871"/>
          <a:ext cx="1541841" cy="925104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San Antonio Texas</a:t>
          </a:r>
        </a:p>
      </dsp:txBody>
      <dsp:txXfrm>
        <a:off x="1696025" y="1396871"/>
        <a:ext cx="1541841" cy="925104"/>
      </dsp:txXfrm>
    </dsp:sp>
    <dsp:sp modelId="{9D421807-8757-0C4F-91A7-A1BD5C4E17AA}">
      <dsp:nvSpPr>
        <dsp:cNvPr id="0" name=""/>
        <dsp:cNvSpPr/>
      </dsp:nvSpPr>
      <dsp:spPr>
        <a:xfrm>
          <a:off x="3392051" y="1396871"/>
          <a:ext cx="1541841" cy="925104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Atlanta Georgia </a:t>
          </a:r>
        </a:p>
      </dsp:txBody>
      <dsp:txXfrm>
        <a:off x="3392051" y="1396871"/>
        <a:ext cx="1541841" cy="925104"/>
      </dsp:txXfrm>
    </dsp:sp>
    <dsp:sp modelId="{69DA0C7B-99D2-A448-A2E6-AB655BD848EF}">
      <dsp:nvSpPr>
        <dsp:cNvPr id="0" name=""/>
        <dsp:cNvSpPr/>
      </dsp:nvSpPr>
      <dsp:spPr>
        <a:xfrm>
          <a:off x="848012" y="2476160"/>
          <a:ext cx="1541841" cy="925104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kern="1200"/>
            <a:t>New Haven Connecticut</a:t>
          </a:r>
          <a:endParaRPr lang="en-US" sz="1800" b="1" kern="1200"/>
        </a:p>
      </dsp:txBody>
      <dsp:txXfrm>
        <a:off x="848012" y="2476160"/>
        <a:ext cx="1541841" cy="925104"/>
      </dsp:txXfrm>
    </dsp:sp>
    <dsp:sp modelId="{6B84984D-8DB5-D346-90EE-3E52A05DEFC2}">
      <dsp:nvSpPr>
        <dsp:cNvPr id="0" name=""/>
        <dsp:cNvSpPr/>
      </dsp:nvSpPr>
      <dsp:spPr>
        <a:xfrm>
          <a:off x="2544038" y="2476160"/>
          <a:ext cx="1541841" cy="92510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kern="1200"/>
            <a:t>Fayetteville Arkansas</a:t>
          </a:r>
        </a:p>
      </dsp:txBody>
      <dsp:txXfrm>
        <a:off x="2544038" y="2476160"/>
        <a:ext cx="1541841" cy="925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561BB-87C2-4137-9714-836EDA456CB5}" type="datetimeFigureOut">
              <a:rPr lang="en-AU" smtClean="0"/>
              <a:t>16/8/21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F14EF-22D3-4E94-A3AA-8C5850E681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9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0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429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771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89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34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7183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29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673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AU" sz="1200" dirty="0">
              <a:solidFill>
                <a:srgbClr val="1A1A1A"/>
              </a:solidFill>
              <a:effectLst/>
              <a:latin typeface="IBM Plex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245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901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739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F14EF-22D3-4E94-A3AA-8C5850E6814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57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7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78938" y="750808"/>
            <a:ext cx="2773240" cy="1755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64382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543080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2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6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9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9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3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6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DD853-2809-4E46-9AA1-F8A7D15D207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CDCA0-D87F-1848-9A82-96C7C349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7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https://drive.google.com/uc?id=1pSnZhp1kYRttuznA7WW1i2FUHgaDFtNr&amp;export=downloa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melia.leavesley@unimelb.edu.au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kale.roberts@iclei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s://drive.google.com/uc?id=1pSnZhp1kYRttuznA7WW1i2FUHgaDFtNr&amp;export=download" TargetMode="External"/><Relationship Id="rId5" Type="http://schemas.openxmlformats.org/officeDocument/2006/relationships/image" Target="../media/image1.png"/><Relationship Id="rId4" Type="http://schemas.openxmlformats.org/officeDocument/2006/relationships/hyperlink" Target="mailto:mtare@uta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hyperlink" Target="https://doi.org/10.1016/j.cities.2016.12.019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sites.research.unimelb.edu.au/connected-cities/projects/sdgs-cities-challenge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7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75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091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8F93C-715F-294C-9E5A-7C591567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7" y="1335495"/>
            <a:ext cx="2686555" cy="2397642"/>
          </a:xfrm>
        </p:spPr>
        <p:txBody>
          <a:bodyPr anchor="t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SDG Cities Challenge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511222"/>
            <a:ext cx="846288" cy="635405"/>
            <a:chOff x="668003" y="1684057"/>
            <a:chExt cx="1128382" cy="847206"/>
          </a:xfrm>
        </p:grpSpPr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94" name="Content Placeholder 2">
            <a:extLst>
              <a:ext uri="{FF2B5EF4-FFF2-40B4-BE49-F238E27FC236}">
                <a16:creationId xmlns:a16="http://schemas.microsoft.com/office/drawing/2014/main" id="{1D1F055B-745B-41FB-BE72-A0FFB4E58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803466"/>
              </p:ext>
            </p:extLst>
          </p:nvPr>
        </p:nvGraphicFramePr>
        <p:xfrm>
          <a:off x="3837489" y="700090"/>
          <a:ext cx="4933893" cy="3718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5A39F5-1331-47E6-85E9-FF2B864F4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129" y="3733137"/>
            <a:ext cx="2434014" cy="1522225"/>
          </a:xfrm>
          <a:prstGeom prst="rect">
            <a:avLst/>
          </a:prstGeom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469CE202-3EC2-4586-9ADE-8AAB8D55330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91" y="4157660"/>
            <a:ext cx="1276060" cy="7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" descr="signature_110902055">
            <a:extLst>
              <a:ext uri="{FF2B5EF4-FFF2-40B4-BE49-F238E27FC236}">
                <a16:creationId xmlns:a16="http://schemas.microsoft.com/office/drawing/2014/main" id="{8E94C2F6-3DEA-4668-9920-F81DFAC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58" y="4275887"/>
            <a:ext cx="2616605" cy="67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17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70FBA328-EB15-4F03-9B5F-FCCF02E36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932" y="1062687"/>
            <a:ext cx="5794912" cy="325526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C4F6-BD46-4D4D-B6BF-0212EC2915A5}"/>
              </a:ext>
            </a:extLst>
          </p:cNvPr>
          <p:cNvSpPr txBox="1"/>
          <p:nvPr/>
        </p:nvSpPr>
        <p:spPr>
          <a:xfrm>
            <a:off x="269242" y="305964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Local impacts – shared problems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2A7559-A70E-43AE-8C4A-D190D5B89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38" y="1189828"/>
            <a:ext cx="1897840" cy="27638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B4615F-8AC2-4973-A5BA-3002E0AD0E22}"/>
              </a:ext>
            </a:extLst>
          </p:cNvPr>
          <p:cNvSpPr/>
          <p:nvPr/>
        </p:nvSpPr>
        <p:spPr>
          <a:xfrm>
            <a:off x="5599113" y="4667738"/>
            <a:ext cx="29674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Alexei Trundle &amp; Paul </a:t>
            </a: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Burston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/University of Melbourne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0C821-2AB7-4CED-A542-9528A0C89F39}"/>
              </a:ext>
            </a:extLst>
          </p:cNvPr>
          <p:cNvSpPr txBox="1"/>
          <p:nvPr/>
        </p:nvSpPr>
        <p:spPr>
          <a:xfrm>
            <a:off x="6885788" y="3696614"/>
            <a:ext cx="224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FF8D2-F64F-4247-923D-1E706D7BE9F0}"/>
              </a:ext>
            </a:extLst>
          </p:cNvPr>
          <p:cNvSpPr txBox="1"/>
          <p:nvPr/>
        </p:nvSpPr>
        <p:spPr>
          <a:xfrm>
            <a:off x="419837" y="3973613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Vanuatu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728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091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8D454-D076-8D47-97F0-7CA52968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7" y="1335495"/>
            <a:ext cx="2686555" cy="2397642"/>
          </a:xfrm>
        </p:spPr>
        <p:txBody>
          <a:bodyPr anchor="t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2021 Cities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511222"/>
            <a:ext cx="846288" cy="635405"/>
            <a:chOff x="668003" y="1684057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4EC4B7-A43E-8146-96FE-D2E0CD7CC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222781"/>
              </p:ext>
            </p:extLst>
          </p:nvPr>
        </p:nvGraphicFramePr>
        <p:xfrm>
          <a:off x="3837489" y="700090"/>
          <a:ext cx="4933893" cy="3718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220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686565-1947-45BF-AF97-ACE8CC2E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409575"/>
            <a:ext cx="86963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4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ultilevel governance of the Sustainable Development Goals | A  Territorial Approach to the Sustainable Development Goals : Synthesis  report | OECD iLibrary">
            <a:extLst>
              <a:ext uri="{FF2B5EF4-FFF2-40B4-BE49-F238E27FC236}">
                <a16:creationId xmlns:a16="http://schemas.microsoft.com/office/drawing/2014/main" id="{6BCF3AE2-E72A-4942-A714-B7DA94EA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7" y="876300"/>
            <a:ext cx="4254898" cy="32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71AF2-467A-4271-963F-53BCE57A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120"/>
            <a:ext cx="4276220" cy="2846070"/>
          </a:xfrm>
          <a:prstGeom prst="rect">
            <a:avLst/>
          </a:prstGeo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601C8A7E-074F-467D-B3AD-E6C18E1ACA57}"/>
              </a:ext>
            </a:extLst>
          </p:cNvPr>
          <p:cNvSpPr/>
          <p:nvPr/>
        </p:nvSpPr>
        <p:spPr>
          <a:xfrm rot="16769705">
            <a:off x="3891954" y="3006854"/>
            <a:ext cx="860078" cy="2520692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DC4BAB-40D0-450F-AB1C-5454EFE7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4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DCD4B-98CB-421E-8534-CAD87B55CE1D}"/>
              </a:ext>
            </a:extLst>
          </p:cNvPr>
          <p:cNvSpPr txBox="1"/>
          <p:nvPr/>
        </p:nvSpPr>
        <p:spPr>
          <a:xfrm>
            <a:off x="421642" y="252624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Case story: City of Orlando</a:t>
            </a:r>
          </a:p>
        </p:txBody>
      </p:sp>
    </p:spTree>
    <p:extLst>
      <p:ext uri="{BB962C8B-B14F-4D97-AF65-F5344CB8AC3E}">
        <p14:creationId xmlns:p14="http://schemas.microsoft.com/office/powerpoint/2010/main" val="178713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DCD4B-98CB-421E-8534-CAD87B55CE1D}"/>
              </a:ext>
            </a:extLst>
          </p:cNvPr>
          <p:cNvSpPr txBox="1"/>
          <p:nvPr/>
        </p:nvSpPr>
        <p:spPr>
          <a:xfrm>
            <a:off x="421642" y="252624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Case story: City of Orlando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12CF4-21F2-4B6B-8DDF-21B1ABEC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713" y="1153946"/>
            <a:ext cx="2159317" cy="346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DC4BAB-40D0-450F-AB1C-5454EFE7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1" y="991035"/>
            <a:ext cx="3104910" cy="172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82D16-84AE-4473-97AE-7A6FB6E4A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71" y="2800632"/>
            <a:ext cx="3135366" cy="209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ity of Orlando: Green Works Community Action Plan – ecoPreserve">
            <a:extLst>
              <a:ext uri="{FF2B5EF4-FFF2-40B4-BE49-F238E27FC236}">
                <a16:creationId xmlns:a16="http://schemas.microsoft.com/office/drawing/2014/main" id="{43895552-E6F8-4B8B-9D5D-9467F8554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49" y="991035"/>
            <a:ext cx="2780640" cy="29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EE628213-202A-46DB-98A3-55E21DBD0450}"/>
              </a:ext>
            </a:extLst>
          </p:cNvPr>
          <p:cNvSpPr/>
          <p:nvPr/>
        </p:nvSpPr>
        <p:spPr>
          <a:xfrm rot="16200000">
            <a:off x="5038677" y="2474725"/>
            <a:ext cx="882214" cy="4237694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DCD4B-98CB-421E-8534-CAD87B55CE1D}"/>
              </a:ext>
            </a:extLst>
          </p:cNvPr>
          <p:cNvSpPr txBox="1"/>
          <p:nvPr/>
        </p:nvSpPr>
        <p:spPr>
          <a:xfrm>
            <a:off x="359772" y="227531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Case story: City of Orlando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824F9-F3CB-46AE-A4EB-0AD12F20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2" y="1248044"/>
            <a:ext cx="4925904" cy="2310496"/>
          </a:xfrm>
          <a:prstGeom prst="rect">
            <a:avLst/>
          </a:prstGeom>
        </p:spPr>
      </p:pic>
      <p:pic>
        <p:nvPicPr>
          <p:cNvPr id="2052" name="Picture 4" descr="Why Do We Plan? | City of Orlando City Planning Division">
            <a:extLst>
              <a:ext uri="{FF2B5EF4-FFF2-40B4-BE49-F238E27FC236}">
                <a16:creationId xmlns:a16="http://schemas.microsoft.com/office/drawing/2014/main" id="{6C25924B-FD01-4D91-9326-F7F8C131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60" y="1248044"/>
            <a:ext cx="3878606" cy="23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BDDABC-E3F8-485A-B8CC-39F3B03A8A7D}"/>
              </a:ext>
            </a:extLst>
          </p:cNvPr>
          <p:cNvSpPr txBox="1"/>
          <p:nvPr/>
        </p:nvSpPr>
        <p:spPr>
          <a:xfrm>
            <a:off x="346224" y="3809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Good-quality data and data-sharing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F147D-E2B5-4CCA-90E3-AA5BFA960CE5}"/>
              </a:ext>
            </a:extLst>
          </p:cNvPr>
          <p:cNvSpPr txBox="1"/>
          <p:nvPr/>
        </p:nvSpPr>
        <p:spPr>
          <a:xfrm>
            <a:off x="5268744" y="3809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latin typeface="+mj-lt"/>
                <a:cs typeface="Arial" panose="020B0604020202020204" pitchFamily="34" charset="0"/>
              </a:rPr>
              <a:t>People-</a:t>
            </a:r>
            <a:r>
              <a:rPr lang="en-AU" dirty="0" err="1">
                <a:latin typeface="+mj-lt"/>
                <a:cs typeface="Arial" panose="020B0604020202020204" pitchFamily="34" charset="0"/>
              </a:rPr>
              <a:t>centered</a:t>
            </a:r>
            <a:r>
              <a:rPr lang="en-AU" dirty="0">
                <a:latin typeface="+mj-lt"/>
                <a:cs typeface="Arial" panose="020B0604020202020204" pitchFamily="34" charset="0"/>
              </a:rPr>
              <a:t>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0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32F65-2570-42D0-82D4-ED9EC53FD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25" y="266700"/>
            <a:ext cx="2615868" cy="4503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5E1FB-3F74-4168-BC61-4CCE1A81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56" y="2571750"/>
            <a:ext cx="5077756" cy="2198370"/>
          </a:xfrm>
          <a:prstGeom prst="rect">
            <a:avLst/>
          </a:prstGeom>
        </p:spPr>
      </p:pic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F67F2CB-1E24-4468-87C9-973DF8AEFCA9}"/>
              </a:ext>
            </a:extLst>
          </p:cNvPr>
          <p:cNvSpPr/>
          <p:nvPr/>
        </p:nvSpPr>
        <p:spPr>
          <a:xfrm rot="7148112" flipV="1">
            <a:off x="4837050" y="-852115"/>
            <a:ext cx="882214" cy="3828605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DCD4B-98CB-421E-8534-CAD87B55CE1D}"/>
              </a:ext>
            </a:extLst>
          </p:cNvPr>
          <p:cNvSpPr txBox="1"/>
          <p:nvPr/>
        </p:nvSpPr>
        <p:spPr>
          <a:xfrm>
            <a:off x="359772" y="113231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Case story: City of Orlando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CCBF5-3ECA-4971-9C2F-2A5426D3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34" y="816721"/>
            <a:ext cx="2687305" cy="351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American Leadership on the SDGs">
            <a:extLst>
              <a:ext uri="{FF2B5EF4-FFF2-40B4-BE49-F238E27FC236}">
                <a16:creationId xmlns:a16="http://schemas.microsoft.com/office/drawing/2014/main" id="{C5E90FFE-B8DD-4E61-A6A2-D0FD646B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3" y="904959"/>
            <a:ext cx="3531827" cy="19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CLEI - Wikipedia">
            <a:extLst>
              <a:ext uri="{FF2B5EF4-FFF2-40B4-BE49-F238E27FC236}">
                <a16:creationId xmlns:a16="http://schemas.microsoft.com/office/drawing/2014/main" id="{E45C06DA-B804-447F-8B04-EB7C2D28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2" y="2953703"/>
            <a:ext cx="23622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E9FA4-B393-475C-B1BB-4EA105977948}"/>
              </a:ext>
            </a:extLst>
          </p:cNvPr>
          <p:cNvSpPr txBox="1"/>
          <p:nvPr/>
        </p:nvSpPr>
        <p:spPr>
          <a:xfrm>
            <a:off x="2791987" y="3315211"/>
            <a:ext cx="2099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Technical support and a community of practice</a:t>
            </a:r>
            <a:endParaRPr lang="en-US" dirty="0"/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EAC6C5F6-C9EC-44CB-A89C-A7CB0FC66C73}"/>
              </a:ext>
            </a:extLst>
          </p:cNvPr>
          <p:cNvSpPr/>
          <p:nvPr/>
        </p:nvSpPr>
        <p:spPr>
          <a:xfrm rot="16926568">
            <a:off x="5218086" y="2953161"/>
            <a:ext cx="414094" cy="3291535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5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604585" y="136519"/>
            <a:ext cx="3688912" cy="2123516"/>
            <a:chOff x="5898415" y="1976415"/>
            <a:chExt cx="5654530" cy="3255020"/>
          </a:xfrm>
        </p:grpSpPr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9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0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1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id-ID" sz="506">
                <a:solidFill>
                  <a:schemeClr val="tx2"/>
                </a:solidFill>
                <a:latin typeface="Roboto Ligh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767388" y="2144397"/>
            <a:ext cx="5357001" cy="58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ESD is a key element of the 2030 SDGS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92770" y="2755437"/>
            <a:ext cx="5182673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50"/>
              </a:spcBef>
              <a:buClr>
                <a:schemeClr val="dk1"/>
              </a:buClr>
              <a:buSzPts val="1100"/>
            </a:pPr>
            <a:r>
              <a:rPr lang="en-US" dirty="0"/>
              <a:t>Goal 4 - Ensure inclusive and equitable </a:t>
            </a:r>
            <a:r>
              <a:rPr lang="en-US" b="1" dirty="0"/>
              <a:t>quality education </a:t>
            </a:r>
            <a:r>
              <a:rPr lang="en-US" dirty="0"/>
              <a:t>and promote life-long learning opportunities for all.</a:t>
            </a:r>
          </a:p>
          <a:p>
            <a:pPr>
              <a:spcBef>
                <a:spcPts val="750"/>
              </a:spcBef>
              <a:buClr>
                <a:schemeClr val="dk1"/>
              </a:buClr>
              <a:buSzPts val="1100"/>
            </a:pPr>
            <a:r>
              <a:rPr lang="en-US" dirty="0"/>
              <a:t>4.7 - By 2030, ensure all learners acquire knowledge and skills needed to promote sustainable development, including among others through </a:t>
            </a:r>
            <a:r>
              <a:rPr lang="en-US" b="1" dirty="0"/>
              <a:t>education for sustainable development </a:t>
            </a:r>
            <a:r>
              <a:rPr lang="en-US" dirty="0"/>
              <a:t>……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299B5BA-AB69-F84E-9354-9CCE75DFD6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57" y="295838"/>
            <a:ext cx="1595455" cy="1755000"/>
          </a:xfrm>
        </p:spPr>
      </p:pic>
    </p:spTree>
    <p:extLst>
      <p:ext uri="{BB962C8B-B14F-4D97-AF65-F5344CB8AC3E}">
        <p14:creationId xmlns:p14="http://schemas.microsoft.com/office/powerpoint/2010/main" val="1351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E8DE09D-B3F2-4CEA-9B6D-AD8F3175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1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fld>
            <a:endParaRPr lang="en-US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96C7730-4BAF-4160-96C8-D6F557E5816E}"/>
              </a:ext>
            </a:extLst>
          </p:cNvPr>
          <p:cNvSpPr txBox="1">
            <a:spLocks/>
          </p:cNvSpPr>
          <p:nvPr/>
        </p:nvSpPr>
        <p:spPr>
          <a:xfrm>
            <a:off x="390819" y="282245"/>
            <a:ext cx="8438855" cy="575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+mj-lt"/>
              </a:rPr>
              <a:t>The United Nations Global Frameworks </a:t>
            </a:r>
          </a:p>
        </p:txBody>
      </p:sp>
      <p:pic>
        <p:nvPicPr>
          <p:cNvPr id="1028" name="Picture 4" descr="UNFCCC">
            <a:extLst>
              <a:ext uri="{FF2B5EF4-FFF2-40B4-BE49-F238E27FC236}">
                <a16:creationId xmlns:a16="http://schemas.microsoft.com/office/drawing/2014/main" id="{04C2FACC-60A8-42F7-BD29-2AA55D07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3" y="737520"/>
            <a:ext cx="45148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8E309B4-0837-4259-AC46-2E7B47F7E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3" y="2999104"/>
            <a:ext cx="2743200" cy="1070344"/>
          </a:xfrm>
          <a:prstGeom prst="rect">
            <a:avLst/>
          </a:prstGeom>
        </p:spPr>
      </p:pic>
      <p:pic>
        <p:nvPicPr>
          <p:cNvPr id="10" name="Picture 2" descr="PAGE and the Sustainable Development Goals | PAGE">
            <a:extLst>
              <a:ext uri="{FF2B5EF4-FFF2-40B4-BE49-F238E27FC236}">
                <a16:creationId xmlns:a16="http://schemas.microsoft.com/office/drawing/2014/main" id="{1CDC6F43-6D52-4E63-A74B-0285537A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08539"/>
            <a:ext cx="4033983" cy="20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87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5080958" y="2126122"/>
            <a:ext cx="3715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endParaRPr lang="en-US" altLang="ja-JP" sz="1350" dirty="0"/>
          </a:p>
          <a:p>
            <a:pPr marL="85725"/>
            <a:r>
              <a:rPr lang="en-US" sz="1350" dirty="0"/>
              <a:t>An RCE can accelerate collective impacts over the region, and also provides opportunities to impact the global policies ESD and SDGs through the UN platforms of UNU</a:t>
            </a:r>
          </a:p>
          <a:p>
            <a:pPr marL="85725"/>
            <a:r>
              <a:rPr lang="en-US" altLang="ja-JP" sz="1350" dirty="0"/>
              <a:t>RCEs are networks of individuals and formal, non-formal, and informal organizations and institutions that facilitate ESD in local and regional communities, through </a:t>
            </a:r>
            <a:r>
              <a:rPr lang="en-US" sz="1350" b="1" dirty="0"/>
              <a:t>education, training, and public awareness to build a sustainable future. </a:t>
            </a:r>
            <a:r>
              <a:rPr lang="en-US" sz="1350" dirty="0"/>
              <a:t>Focuses on regional challenges, needs, and resources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1D219-F231-0840-A649-C51C207FAF1B}"/>
              </a:ext>
            </a:extLst>
          </p:cNvPr>
          <p:cNvSpPr txBox="1"/>
          <p:nvPr/>
        </p:nvSpPr>
        <p:spPr>
          <a:xfrm>
            <a:off x="5820668" y="1895155"/>
            <a:ext cx="235821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accent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Think Globally Act Locally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580831" y="152235"/>
            <a:ext cx="603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Regional Centers of Expertise (RCEs) on Education for Sustainable Development (ESD)</a:t>
            </a:r>
            <a:endParaRPr lang="en-US" sz="3000" b="1" dirty="0">
              <a:solidFill>
                <a:schemeClr val="tx2"/>
              </a:solidFill>
              <a:latin typeface="Noto Sans SemiBold" panose="020B0502040504020204" pitchFamily="34" charset="0"/>
              <a:ea typeface="Noto Sans SemiBold" panose="020B0502040504020204" pitchFamily="34" charset="0"/>
              <a:cs typeface="Noto Sans SemiBold" panose="020B0502040504020204" pitchFamily="34" charset="0"/>
            </a:endParaRPr>
          </a:p>
        </p:txBody>
      </p:sp>
      <p:pic>
        <p:nvPicPr>
          <p:cNvPr id="2050" name="Picture 2" descr="RCE-Final-Logo-small">
            <a:extLst>
              <a:ext uri="{FF2B5EF4-FFF2-40B4-BE49-F238E27FC236}">
                <a16:creationId xmlns:a16="http://schemas.microsoft.com/office/drawing/2014/main" id="{6BA8C846-BD48-C647-8E91-1E62B80F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73" y="75100"/>
            <a:ext cx="1796912" cy="16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7A880-B204-CE4C-A4C2-F4080460F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76" y="1793683"/>
            <a:ext cx="4784692" cy="30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7" y="0"/>
            <a:ext cx="9021314" cy="5087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681092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4628" cy="5143156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9888" y="511221"/>
            <a:ext cx="1171701" cy="879729"/>
            <a:chOff x="749312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7F7DAC-8662-1F40-992E-B1CA3314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45" y="333502"/>
            <a:ext cx="4826936" cy="36626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 defTabSz="914400"/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Kale Roberts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kale.roberts@iclei.org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Amelia Leavesley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3"/>
              </a:rPr>
              <a:t>amelia.leavesley@unimelb.edu.au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Meghna Tare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4"/>
              </a:rPr>
              <a:t>mtare@uta.edu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2D97BC-839D-41BA-8AD1-8E9EA2E3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485" y="2386656"/>
            <a:ext cx="2648199" cy="165617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3752BB7-4371-4152-B37C-CCC128E193A3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34" y="1676960"/>
            <a:ext cx="1497021" cy="93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signature_110902055">
            <a:extLst>
              <a:ext uri="{FF2B5EF4-FFF2-40B4-BE49-F238E27FC236}">
                <a16:creationId xmlns:a16="http://schemas.microsoft.com/office/drawing/2014/main" id="{71A20F01-4551-4292-AED7-9B4580D1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61" y="3834250"/>
            <a:ext cx="3380670" cy="87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4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E8DE09D-B3F2-4CEA-9B6D-AD8F3175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1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fld>
            <a:endParaRPr lang="en-US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96C7730-4BAF-4160-96C8-D6F557E5816E}"/>
              </a:ext>
            </a:extLst>
          </p:cNvPr>
          <p:cNvSpPr txBox="1">
            <a:spLocks/>
          </p:cNvSpPr>
          <p:nvPr/>
        </p:nvSpPr>
        <p:spPr>
          <a:xfrm>
            <a:off x="390819" y="282245"/>
            <a:ext cx="8438855" cy="575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+mj-lt"/>
              </a:rPr>
              <a:t>The United Nations Sustainable Development Goals</a:t>
            </a:r>
            <a:endParaRPr lang="en-US" sz="3200" dirty="0">
              <a:latin typeface="+mj-lt"/>
            </a:endParaRPr>
          </a:p>
        </p:txBody>
      </p:sp>
      <p:pic>
        <p:nvPicPr>
          <p:cNvPr id="1026" name="Picture 2" descr="PAGE and the Sustainable Development Goals | PAGE">
            <a:extLst>
              <a:ext uri="{FF2B5EF4-FFF2-40B4-BE49-F238E27FC236}">
                <a16:creationId xmlns:a16="http://schemas.microsoft.com/office/drawing/2014/main" id="{FC5EBFD4-A751-436F-A52B-28383829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83" y="842135"/>
            <a:ext cx="7019925" cy="35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3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A00AA-B3BF-1C46-A4CF-1DFAA4E5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178904"/>
            <a:ext cx="8263890" cy="1075811"/>
          </a:xfrm>
        </p:spPr>
        <p:txBody>
          <a:bodyPr anchor="b">
            <a:normAutofit/>
          </a:bodyPr>
          <a:lstStyle/>
          <a:p>
            <a:r>
              <a:rPr lang="en-US" sz="4100"/>
              <a:t>What is the SDG Cities Challenge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26115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960120 w 8229600"/>
              <a:gd name="connsiteY2" fmla="*/ 0 h 13716"/>
              <a:gd name="connsiteX3" fmla="*/ 1481328 w 8229600"/>
              <a:gd name="connsiteY3" fmla="*/ 0 h 13716"/>
              <a:gd name="connsiteX4" fmla="*/ 2167128 w 8229600"/>
              <a:gd name="connsiteY4" fmla="*/ 0 h 13716"/>
              <a:gd name="connsiteX5" fmla="*/ 2935224 w 8229600"/>
              <a:gd name="connsiteY5" fmla="*/ 0 h 13716"/>
              <a:gd name="connsiteX6" fmla="*/ 3785616 w 8229600"/>
              <a:gd name="connsiteY6" fmla="*/ 0 h 13716"/>
              <a:gd name="connsiteX7" fmla="*/ 4636008 w 8229600"/>
              <a:gd name="connsiteY7" fmla="*/ 0 h 13716"/>
              <a:gd name="connsiteX8" fmla="*/ 5239512 w 8229600"/>
              <a:gd name="connsiteY8" fmla="*/ 0 h 13716"/>
              <a:gd name="connsiteX9" fmla="*/ 6007608 w 8229600"/>
              <a:gd name="connsiteY9" fmla="*/ 0 h 13716"/>
              <a:gd name="connsiteX10" fmla="*/ 6693408 w 8229600"/>
              <a:gd name="connsiteY10" fmla="*/ 0 h 13716"/>
              <a:gd name="connsiteX11" fmla="*/ 7296912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626096 w 8229600"/>
              <a:gd name="connsiteY14" fmla="*/ 13716 h 13716"/>
              <a:gd name="connsiteX15" fmla="*/ 7022592 w 8229600"/>
              <a:gd name="connsiteY15" fmla="*/ 13716 h 13716"/>
              <a:gd name="connsiteX16" fmla="*/ 6172200 w 8229600"/>
              <a:gd name="connsiteY16" fmla="*/ 13716 h 13716"/>
              <a:gd name="connsiteX17" fmla="*/ 5650992 w 8229600"/>
              <a:gd name="connsiteY17" fmla="*/ 13716 h 13716"/>
              <a:gd name="connsiteX18" fmla="*/ 4882896 w 8229600"/>
              <a:gd name="connsiteY18" fmla="*/ 13716 h 13716"/>
              <a:gd name="connsiteX19" fmla="*/ 4443984 w 8229600"/>
              <a:gd name="connsiteY19" fmla="*/ 13716 h 13716"/>
              <a:gd name="connsiteX20" fmla="*/ 3758184 w 8229600"/>
              <a:gd name="connsiteY20" fmla="*/ 13716 h 13716"/>
              <a:gd name="connsiteX21" fmla="*/ 3236976 w 8229600"/>
              <a:gd name="connsiteY21" fmla="*/ 13716 h 13716"/>
              <a:gd name="connsiteX22" fmla="*/ 2386584 w 8229600"/>
              <a:gd name="connsiteY22" fmla="*/ 13716 h 13716"/>
              <a:gd name="connsiteX23" fmla="*/ 1947672 w 8229600"/>
              <a:gd name="connsiteY23" fmla="*/ 13716 h 13716"/>
              <a:gd name="connsiteX24" fmla="*/ 1261872 w 8229600"/>
              <a:gd name="connsiteY24" fmla="*/ 13716 h 13716"/>
              <a:gd name="connsiteX25" fmla="*/ 822960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997" y="6635"/>
                  <a:pt x="8229550" y="9822"/>
                  <a:pt x="8229600" y="13716"/>
                </a:cubicBezTo>
                <a:cubicBezTo>
                  <a:pt x="7945777" y="15373"/>
                  <a:pt x="7812308" y="-13083"/>
                  <a:pt x="7461504" y="13716"/>
                </a:cubicBezTo>
                <a:cubicBezTo>
                  <a:pt x="7129391" y="48613"/>
                  <a:pt x="7087333" y="37334"/>
                  <a:pt x="6940296" y="13716"/>
                </a:cubicBezTo>
                <a:cubicBezTo>
                  <a:pt x="6810862" y="-27592"/>
                  <a:pt x="6701312" y="14789"/>
                  <a:pt x="6419088" y="13716"/>
                </a:cubicBezTo>
                <a:cubicBezTo>
                  <a:pt x="6152777" y="14283"/>
                  <a:pt x="5868611" y="44230"/>
                  <a:pt x="5650992" y="13716"/>
                </a:cubicBezTo>
                <a:cubicBezTo>
                  <a:pt x="5439747" y="10678"/>
                  <a:pt x="5334901" y="-5616"/>
                  <a:pt x="5129784" y="13716"/>
                </a:cubicBezTo>
                <a:cubicBezTo>
                  <a:pt x="4955906" y="35886"/>
                  <a:pt x="4793216" y="29316"/>
                  <a:pt x="4690872" y="13716"/>
                </a:cubicBezTo>
                <a:cubicBezTo>
                  <a:pt x="4552374" y="26515"/>
                  <a:pt x="4318742" y="1676"/>
                  <a:pt x="4087368" y="13716"/>
                </a:cubicBezTo>
                <a:cubicBezTo>
                  <a:pt x="3849418" y="28053"/>
                  <a:pt x="3751577" y="25116"/>
                  <a:pt x="3401568" y="13716"/>
                </a:cubicBezTo>
                <a:cubicBezTo>
                  <a:pt x="3067953" y="15837"/>
                  <a:pt x="3012425" y="22307"/>
                  <a:pt x="2798064" y="13716"/>
                </a:cubicBezTo>
                <a:cubicBezTo>
                  <a:pt x="2565154" y="11948"/>
                  <a:pt x="2426719" y="-36366"/>
                  <a:pt x="2276856" y="13716"/>
                </a:cubicBezTo>
                <a:cubicBezTo>
                  <a:pt x="2090980" y="-190"/>
                  <a:pt x="1702030" y="-12752"/>
                  <a:pt x="1426464" y="13716"/>
                </a:cubicBezTo>
                <a:cubicBezTo>
                  <a:pt x="1104481" y="65071"/>
                  <a:pt x="985013" y="-12262"/>
                  <a:pt x="740664" y="13716"/>
                </a:cubicBezTo>
                <a:cubicBezTo>
                  <a:pt x="507391" y="37071"/>
                  <a:pt x="191740" y="-16226"/>
                  <a:pt x="0" y="13716"/>
                </a:cubicBezTo>
                <a:cubicBezTo>
                  <a:pt x="503" y="9208"/>
                  <a:pt x="165" y="5575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236" y="7266"/>
                  <a:pt x="8229919" y="9308"/>
                  <a:pt x="8229600" y="13716"/>
                </a:cubicBezTo>
                <a:cubicBezTo>
                  <a:pt x="8094333" y="-9824"/>
                  <a:pt x="7850928" y="32876"/>
                  <a:pt x="7626096" y="13716"/>
                </a:cubicBezTo>
                <a:cubicBezTo>
                  <a:pt x="7448378" y="-5141"/>
                  <a:pt x="7315174" y="-6416"/>
                  <a:pt x="7022592" y="13716"/>
                </a:cubicBezTo>
                <a:cubicBezTo>
                  <a:pt x="6686163" y="45927"/>
                  <a:pt x="6352629" y="18938"/>
                  <a:pt x="6172200" y="13716"/>
                </a:cubicBezTo>
                <a:cubicBezTo>
                  <a:pt x="6015590" y="37773"/>
                  <a:pt x="5770309" y="16706"/>
                  <a:pt x="5650992" y="13716"/>
                </a:cubicBezTo>
                <a:cubicBezTo>
                  <a:pt x="5483975" y="7520"/>
                  <a:pt x="5165324" y="64376"/>
                  <a:pt x="4882896" y="13716"/>
                </a:cubicBezTo>
                <a:cubicBezTo>
                  <a:pt x="4568934" y="2481"/>
                  <a:pt x="4556334" y="23104"/>
                  <a:pt x="4443984" y="13716"/>
                </a:cubicBezTo>
                <a:cubicBezTo>
                  <a:pt x="4320775" y="6004"/>
                  <a:pt x="4034988" y="-8062"/>
                  <a:pt x="3758184" y="13716"/>
                </a:cubicBezTo>
                <a:cubicBezTo>
                  <a:pt x="3445155" y="-5570"/>
                  <a:pt x="3367892" y="9252"/>
                  <a:pt x="3236976" y="13716"/>
                </a:cubicBezTo>
                <a:cubicBezTo>
                  <a:pt x="3093796" y="21836"/>
                  <a:pt x="2635824" y="19560"/>
                  <a:pt x="2386584" y="13716"/>
                </a:cubicBezTo>
                <a:cubicBezTo>
                  <a:pt x="2139815" y="-7869"/>
                  <a:pt x="2105958" y="21373"/>
                  <a:pt x="1947672" y="13716"/>
                </a:cubicBezTo>
                <a:cubicBezTo>
                  <a:pt x="1801011" y="-24483"/>
                  <a:pt x="1533636" y="10074"/>
                  <a:pt x="1261872" y="13716"/>
                </a:cubicBezTo>
                <a:cubicBezTo>
                  <a:pt x="989528" y="27655"/>
                  <a:pt x="1025848" y="10113"/>
                  <a:pt x="822960" y="13716"/>
                </a:cubicBezTo>
                <a:cubicBezTo>
                  <a:pt x="653456" y="16384"/>
                  <a:pt x="304027" y="3429"/>
                  <a:pt x="0" y="13716"/>
                </a:cubicBezTo>
                <a:cubicBezTo>
                  <a:pt x="326" y="10292"/>
                  <a:pt x="-17" y="5199"/>
                  <a:pt x="0" y="0"/>
                </a:cubicBezTo>
                <a:close/>
              </a:path>
              <a:path w="8229600" h="13716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815" y="6665"/>
                  <a:pt x="8229309" y="10133"/>
                  <a:pt x="8229600" y="13716"/>
                </a:cubicBezTo>
                <a:cubicBezTo>
                  <a:pt x="7944174" y="-33676"/>
                  <a:pt x="7795646" y="-38977"/>
                  <a:pt x="7461504" y="13716"/>
                </a:cubicBezTo>
                <a:cubicBezTo>
                  <a:pt x="7129776" y="46515"/>
                  <a:pt x="7082769" y="26874"/>
                  <a:pt x="6940296" y="13716"/>
                </a:cubicBezTo>
                <a:cubicBezTo>
                  <a:pt x="6799665" y="-20447"/>
                  <a:pt x="6652769" y="27211"/>
                  <a:pt x="6419088" y="13716"/>
                </a:cubicBezTo>
                <a:cubicBezTo>
                  <a:pt x="6143970" y="47703"/>
                  <a:pt x="5863165" y="-21103"/>
                  <a:pt x="5650992" y="13716"/>
                </a:cubicBezTo>
                <a:cubicBezTo>
                  <a:pt x="5419172" y="36034"/>
                  <a:pt x="5309448" y="-4977"/>
                  <a:pt x="5129784" y="13716"/>
                </a:cubicBezTo>
                <a:cubicBezTo>
                  <a:pt x="4947928" y="21451"/>
                  <a:pt x="4795021" y="1288"/>
                  <a:pt x="4690872" y="13716"/>
                </a:cubicBezTo>
                <a:cubicBezTo>
                  <a:pt x="4564358" y="-14151"/>
                  <a:pt x="4295485" y="-29852"/>
                  <a:pt x="4087368" y="13716"/>
                </a:cubicBezTo>
                <a:cubicBezTo>
                  <a:pt x="3871704" y="35834"/>
                  <a:pt x="3732927" y="-15470"/>
                  <a:pt x="3401568" y="13716"/>
                </a:cubicBezTo>
                <a:cubicBezTo>
                  <a:pt x="3075889" y="15088"/>
                  <a:pt x="3025898" y="39828"/>
                  <a:pt x="2798064" y="13716"/>
                </a:cubicBezTo>
                <a:cubicBezTo>
                  <a:pt x="2581856" y="-25441"/>
                  <a:pt x="2428311" y="-9472"/>
                  <a:pt x="2276856" y="13716"/>
                </a:cubicBezTo>
                <a:cubicBezTo>
                  <a:pt x="2098246" y="48711"/>
                  <a:pt x="1737531" y="51387"/>
                  <a:pt x="1426464" y="13716"/>
                </a:cubicBezTo>
                <a:cubicBezTo>
                  <a:pt x="1104708" y="21917"/>
                  <a:pt x="1006595" y="11356"/>
                  <a:pt x="740664" y="13716"/>
                </a:cubicBezTo>
                <a:cubicBezTo>
                  <a:pt x="480378" y="28512"/>
                  <a:pt x="202592" y="-16929"/>
                  <a:pt x="0" y="13716"/>
                </a:cubicBezTo>
                <a:cubicBezTo>
                  <a:pt x="244" y="8978"/>
                  <a:pt x="436" y="641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3716"/>
                      <a:gd name="connsiteX1" fmla="*/ 521208 w 8229600"/>
                      <a:gd name="connsiteY1" fmla="*/ 0 h 13716"/>
                      <a:gd name="connsiteX2" fmla="*/ 1371600 w 8229600"/>
                      <a:gd name="connsiteY2" fmla="*/ 0 h 13716"/>
                      <a:gd name="connsiteX3" fmla="*/ 2221992 w 8229600"/>
                      <a:gd name="connsiteY3" fmla="*/ 0 h 13716"/>
                      <a:gd name="connsiteX4" fmla="*/ 3072384 w 8229600"/>
                      <a:gd name="connsiteY4" fmla="*/ 0 h 13716"/>
                      <a:gd name="connsiteX5" fmla="*/ 3511296 w 8229600"/>
                      <a:gd name="connsiteY5" fmla="*/ 0 h 13716"/>
                      <a:gd name="connsiteX6" fmla="*/ 4114800 w 8229600"/>
                      <a:gd name="connsiteY6" fmla="*/ 0 h 13716"/>
                      <a:gd name="connsiteX7" fmla="*/ 4553712 w 8229600"/>
                      <a:gd name="connsiteY7" fmla="*/ 0 h 13716"/>
                      <a:gd name="connsiteX8" fmla="*/ 5239512 w 8229600"/>
                      <a:gd name="connsiteY8" fmla="*/ 0 h 13716"/>
                      <a:gd name="connsiteX9" fmla="*/ 5843016 w 8229600"/>
                      <a:gd name="connsiteY9" fmla="*/ 0 h 13716"/>
                      <a:gd name="connsiteX10" fmla="*/ 6611112 w 8229600"/>
                      <a:gd name="connsiteY10" fmla="*/ 0 h 13716"/>
                      <a:gd name="connsiteX11" fmla="*/ 7461504 w 8229600"/>
                      <a:gd name="connsiteY11" fmla="*/ 0 h 13716"/>
                      <a:gd name="connsiteX12" fmla="*/ 8229600 w 8229600"/>
                      <a:gd name="connsiteY12" fmla="*/ 0 h 13716"/>
                      <a:gd name="connsiteX13" fmla="*/ 8229600 w 8229600"/>
                      <a:gd name="connsiteY13" fmla="*/ 13716 h 13716"/>
                      <a:gd name="connsiteX14" fmla="*/ 7461504 w 8229600"/>
                      <a:gd name="connsiteY14" fmla="*/ 13716 h 13716"/>
                      <a:gd name="connsiteX15" fmla="*/ 6940296 w 8229600"/>
                      <a:gd name="connsiteY15" fmla="*/ 13716 h 13716"/>
                      <a:gd name="connsiteX16" fmla="*/ 6419088 w 8229600"/>
                      <a:gd name="connsiteY16" fmla="*/ 13716 h 13716"/>
                      <a:gd name="connsiteX17" fmla="*/ 5650992 w 8229600"/>
                      <a:gd name="connsiteY17" fmla="*/ 13716 h 13716"/>
                      <a:gd name="connsiteX18" fmla="*/ 5129784 w 8229600"/>
                      <a:gd name="connsiteY18" fmla="*/ 13716 h 13716"/>
                      <a:gd name="connsiteX19" fmla="*/ 4690872 w 8229600"/>
                      <a:gd name="connsiteY19" fmla="*/ 13716 h 13716"/>
                      <a:gd name="connsiteX20" fmla="*/ 4087368 w 8229600"/>
                      <a:gd name="connsiteY20" fmla="*/ 13716 h 13716"/>
                      <a:gd name="connsiteX21" fmla="*/ 3401568 w 8229600"/>
                      <a:gd name="connsiteY21" fmla="*/ 13716 h 13716"/>
                      <a:gd name="connsiteX22" fmla="*/ 2798064 w 8229600"/>
                      <a:gd name="connsiteY22" fmla="*/ 13716 h 13716"/>
                      <a:gd name="connsiteX23" fmla="*/ 2276856 w 8229600"/>
                      <a:gd name="connsiteY23" fmla="*/ 13716 h 13716"/>
                      <a:gd name="connsiteX24" fmla="*/ 1426464 w 8229600"/>
                      <a:gd name="connsiteY24" fmla="*/ 13716 h 13716"/>
                      <a:gd name="connsiteX25" fmla="*/ 740664 w 8229600"/>
                      <a:gd name="connsiteY25" fmla="*/ 13716 h 13716"/>
                      <a:gd name="connsiteX26" fmla="*/ 0 w 8229600"/>
                      <a:gd name="connsiteY26" fmla="*/ 13716 h 13716"/>
                      <a:gd name="connsiteX27" fmla="*/ 0 w 8229600"/>
                      <a:gd name="connsiteY27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3716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169" y="6566"/>
                          <a:pt x="8229218" y="9895"/>
                          <a:pt x="8229600" y="13716"/>
                        </a:cubicBezTo>
                        <a:cubicBezTo>
                          <a:pt x="7940706" y="-13865"/>
                          <a:pt x="7792584" y="-20581"/>
                          <a:pt x="7461504" y="13716"/>
                        </a:cubicBezTo>
                        <a:cubicBezTo>
                          <a:pt x="7130424" y="48013"/>
                          <a:pt x="7080072" y="39273"/>
                          <a:pt x="6940296" y="13716"/>
                        </a:cubicBezTo>
                        <a:cubicBezTo>
                          <a:pt x="6800520" y="-11841"/>
                          <a:pt x="6672872" y="22099"/>
                          <a:pt x="6419088" y="13716"/>
                        </a:cubicBezTo>
                        <a:cubicBezTo>
                          <a:pt x="6165304" y="5333"/>
                          <a:pt x="5869721" y="415"/>
                          <a:pt x="5650992" y="13716"/>
                        </a:cubicBezTo>
                        <a:cubicBezTo>
                          <a:pt x="5432263" y="27017"/>
                          <a:pt x="5308310" y="-1549"/>
                          <a:pt x="5129784" y="13716"/>
                        </a:cubicBezTo>
                        <a:cubicBezTo>
                          <a:pt x="4951258" y="28981"/>
                          <a:pt x="4799696" y="10785"/>
                          <a:pt x="4690872" y="13716"/>
                        </a:cubicBezTo>
                        <a:cubicBezTo>
                          <a:pt x="4582048" y="16647"/>
                          <a:pt x="4311124" y="-12408"/>
                          <a:pt x="4087368" y="13716"/>
                        </a:cubicBezTo>
                        <a:cubicBezTo>
                          <a:pt x="3863612" y="39840"/>
                          <a:pt x="3730288" y="8802"/>
                          <a:pt x="3401568" y="13716"/>
                        </a:cubicBezTo>
                        <a:cubicBezTo>
                          <a:pt x="3072848" y="18630"/>
                          <a:pt x="3020684" y="27853"/>
                          <a:pt x="2798064" y="13716"/>
                        </a:cubicBezTo>
                        <a:cubicBezTo>
                          <a:pt x="2575444" y="-421"/>
                          <a:pt x="2440915" y="-11924"/>
                          <a:pt x="2276856" y="13716"/>
                        </a:cubicBezTo>
                        <a:cubicBezTo>
                          <a:pt x="2112797" y="39356"/>
                          <a:pt x="1726502" y="-14132"/>
                          <a:pt x="1426464" y="13716"/>
                        </a:cubicBezTo>
                        <a:cubicBezTo>
                          <a:pt x="1126426" y="41564"/>
                          <a:pt x="992925" y="16444"/>
                          <a:pt x="740664" y="13716"/>
                        </a:cubicBezTo>
                        <a:cubicBezTo>
                          <a:pt x="488403" y="10988"/>
                          <a:pt x="195650" y="-20633"/>
                          <a:pt x="0" y="13716"/>
                        </a:cubicBezTo>
                        <a:cubicBezTo>
                          <a:pt x="120" y="8944"/>
                          <a:pt x="-32" y="6034"/>
                          <a:pt x="0" y="0"/>
                        </a:cubicBezTo>
                        <a:close/>
                      </a:path>
                      <a:path w="8229600" h="13716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365" y="6754"/>
                          <a:pt x="8229865" y="9234"/>
                          <a:pt x="8229600" y="13716"/>
                        </a:cubicBezTo>
                        <a:cubicBezTo>
                          <a:pt x="8075287" y="30482"/>
                          <a:pt x="7821366" y="17278"/>
                          <a:pt x="7626096" y="13716"/>
                        </a:cubicBezTo>
                        <a:cubicBezTo>
                          <a:pt x="7430826" y="10154"/>
                          <a:pt x="7320004" y="-14241"/>
                          <a:pt x="7022592" y="13716"/>
                        </a:cubicBezTo>
                        <a:cubicBezTo>
                          <a:pt x="6725180" y="41673"/>
                          <a:pt x="6348804" y="-18597"/>
                          <a:pt x="6172200" y="13716"/>
                        </a:cubicBezTo>
                        <a:cubicBezTo>
                          <a:pt x="5995596" y="46029"/>
                          <a:pt x="5788102" y="18318"/>
                          <a:pt x="5650992" y="13716"/>
                        </a:cubicBezTo>
                        <a:cubicBezTo>
                          <a:pt x="5513882" y="9114"/>
                          <a:pt x="5198399" y="24549"/>
                          <a:pt x="4882896" y="13716"/>
                        </a:cubicBezTo>
                        <a:cubicBezTo>
                          <a:pt x="4567393" y="2883"/>
                          <a:pt x="4557008" y="22393"/>
                          <a:pt x="4443984" y="13716"/>
                        </a:cubicBezTo>
                        <a:cubicBezTo>
                          <a:pt x="4330960" y="5039"/>
                          <a:pt x="4061674" y="24319"/>
                          <a:pt x="3758184" y="13716"/>
                        </a:cubicBezTo>
                        <a:cubicBezTo>
                          <a:pt x="3454694" y="3113"/>
                          <a:pt x="3380392" y="14547"/>
                          <a:pt x="3236976" y="13716"/>
                        </a:cubicBezTo>
                        <a:cubicBezTo>
                          <a:pt x="3093560" y="12885"/>
                          <a:pt x="2632116" y="33035"/>
                          <a:pt x="2386584" y="13716"/>
                        </a:cubicBezTo>
                        <a:cubicBezTo>
                          <a:pt x="2141052" y="-5603"/>
                          <a:pt x="2110884" y="24205"/>
                          <a:pt x="1947672" y="13716"/>
                        </a:cubicBezTo>
                        <a:cubicBezTo>
                          <a:pt x="1784460" y="3227"/>
                          <a:pt x="1535467" y="-4111"/>
                          <a:pt x="1261872" y="13716"/>
                        </a:cubicBezTo>
                        <a:cubicBezTo>
                          <a:pt x="988277" y="31543"/>
                          <a:pt x="1021096" y="5803"/>
                          <a:pt x="822960" y="13716"/>
                        </a:cubicBezTo>
                        <a:cubicBezTo>
                          <a:pt x="624824" y="21629"/>
                          <a:pt x="298309" y="-3289"/>
                          <a:pt x="0" y="13716"/>
                        </a:cubicBezTo>
                        <a:cubicBezTo>
                          <a:pt x="52" y="10594"/>
                          <a:pt x="386" y="5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9DDF4-C153-204D-BB46-EE90F779E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7" y="1553487"/>
            <a:ext cx="6109455" cy="3484857"/>
          </a:xfrm>
        </p:spPr>
        <p:txBody>
          <a:bodyPr anchor="t">
            <a:normAutofit/>
          </a:bodyPr>
          <a:lstStyle/>
          <a:p>
            <a:r>
              <a:rPr lang="en-US" sz="1300" dirty="0">
                <a:latin typeface="+mj-lt"/>
              </a:rPr>
              <a:t>The SDGs Cities Challenge asks interested cities to align an existing or new project to a key urban SDGs target</a:t>
            </a:r>
            <a:r>
              <a:rPr lang="en-US" sz="1300" b="1" dirty="0">
                <a:latin typeface="+mj-lt"/>
              </a:rPr>
              <a:t>.  </a:t>
            </a:r>
            <a:r>
              <a:rPr lang="en-US" sz="1300" dirty="0">
                <a:latin typeface="+mj-lt"/>
              </a:rPr>
              <a:t>Solutions relating to this project are worked through via a collaborative process</a:t>
            </a:r>
            <a:r>
              <a:rPr lang="en-US" sz="1300" b="1" dirty="0">
                <a:latin typeface="+mj-lt"/>
              </a:rPr>
              <a:t>, </a:t>
            </a:r>
            <a:r>
              <a:rPr lang="en-US" sz="1300" dirty="0">
                <a:latin typeface="+mj-lt"/>
              </a:rPr>
              <a:t>using knowledge and practical expertise in local government, academia and business, offering each city the opportunity to produce an implementation plan, and ultimately a voluntary local review (VLR) aligned to the SDGs.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1300" dirty="0">
                <a:latin typeface="+mj-lt"/>
              </a:rPr>
              <a:t>The SDGs Cities Challenge is a comprehensive, long-term program aligned with the 2030 Development Agenda. The ten-month program is centered around an annual five-day workshop, which gives participating cities the opportunity to share their experiences and urban challenges and their progress in mapping their work against the SDGs with expert support from a diverse group of urban stakeholders</a:t>
            </a:r>
          </a:p>
          <a:p>
            <a:endParaRPr lang="en-US" sz="1300" dirty="0"/>
          </a:p>
        </p:txBody>
      </p:sp>
      <p:pic>
        <p:nvPicPr>
          <p:cNvPr id="5" name="Picture 4" descr="Scatter chart, qr code&#10;&#10;Description automatically generated">
            <a:extLst>
              <a:ext uri="{FF2B5EF4-FFF2-40B4-BE49-F238E27FC236}">
                <a16:creationId xmlns:a16="http://schemas.microsoft.com/office/drawing/2014/main" id="{EDD13D31-D54A-7D4A-A281-114C48C8D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5" b="1"/>
          <a:stretch/>
        </p:blipFill>
        <p:spPr>
          <a:xfrm>
            <a:off x="6968189" y="1963618"/>
            <a:ext cx="1845914" cy="19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7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4609B2-A46D-460F-BDFA-0A2116E5E241}"/>
              </a:ext>
            </a:extLst>
          </p:cNvPr>
          <p:cNvGrpSpPr/>
          <p:nvPr/>
        </p:nvGrpSpPr>
        <p:grpSpPr>
          <a:xfrm>
            <a:off x="671372" y="1003324"/>
            <a:ext cx="3418242" cy="3350808"/>
            <a:chOff x="4510780" y="913991"/>
            <a:chExt cx="3418242" cy="33508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69F076-8B12-4ADE-9019-98A067672463}"/>
                </a:ext>
              </a:extLst>
            </p:cNvPr>
            <p:cNvSpPr/>
            <p:nvPr/>
          </p:nvSpPr>
          <p:spPr>
            <a:xfrm>
              <a:off x="4510780" y="1139514"/>
              <a:ext cx="3418242" cy="3125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" name="Graphic 3" descr="City with solid fill">
              <a:extLst>
                <a:ext uri="{FF2B5EF4-FFF2-40B4-BE49-F238E27FC236}">
                  <a16:creationId xmlns:a16="http://schemas.microsoft.com/office/drawing/2014/main" id="{77D9822B-2E10-499B-B88B-E0E57F00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95656" y="913991"/>
              <a:ext cx="2731914" cy="2731914"/>
            </a:xfrm>
            <a:prstGeom prst="rect">
              <a:avLst/>
            </a:prstGeom>
          </p:spPr>
        </p:pic>
        <p:pic>
          <p:nvPicPr>
            <p:cNvPr id="19" name="Picture 2" descr="SDG 11 Indicators- 2017 Updates – SDG resources – Medium">
              <a:extLst>
                <a:ext uri="{FF2B5EF4-FFF2-40B4-BE49-F238E27FC236}">
                  <a16:creationId xmlns:a16="http://schemas.microsoft.com/office/drawing/2014/main" id="{B426ED40-66E0-4D01-B4D1-9173DB7AF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1411" y="2638675"/>
              <a:ext cx="1445889" cy="144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E8DE09D-B3F2-4CEA-9B6D-AD8F31756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D37C8-D54F-4658-98E1-02C111837CB4}"/>
              </a:ext>
            </a:extLst>
          </p:cNvPr>
          <p:cNvSpPr txBox="1"/>
          <p:nvPr/>
        </p:nvSpPr>
        <p:spPr>
          <a:xfrm>
            <a:off x="99417" y="4751344"/>
            <a:ext cx="79853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IBM Plex Sans"/>
              </a:rPr>
              <a:t>Klopp, J. M., &amp; </a:t>
            </a:r>
            <a:r>
              <a:rPr lang="en-AU" sz="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IBM Plex Sans"/>
              </a:rPr>
              <a:t>Petretta</a:t>
            </a:r>
            <a:r>
              <a:rPr lang="en-AU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IBM Plex Sans"/>
              </a:rPr>
              <a:t>, D. L. (2017). The urban sustainable development goal: Indicators, complexity and the politics of measuring cities. Cities, 63, 92–97.</a:t>
            </a:r>
            <a:r>
              <a:rPr lang="en-AU" sz="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IBM Plex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https://doi.org/10.1016/j.cities.2016.12.019</a:t>
            </a:r>
            <a:br>
              <a:rPr lang="en-AU" sz="600" u="sng" dirty="0">
                <a:solidFill>
                  <a:schemeClr val="bg1">
                    <a:lumMod val="50000"/>
                  </a:schemeClr>
                </a:solidFill>
                <a:latin typeface="IBM Plex Sans"/>
              </a:rPr>
            </a:br>
            <a:r>
              <a:rPr lang="en-AU" sz="600" dirty="0">
                <a:solidFill>
                  <a:schemeClr val="bg1">
                    <a:lumMod val="50000"/>
                  </a:schemeClr>
                </a:solidFill>
                <a:latin typeface="IBM Plex Sans"/>
              </a:rPr>
              <a:t>(UN-Habitat) United Nations, 2017, The ​New Urban Agenda,​ United Nations Conference on Housing and Sustainable Urban Development (Habitat III), Quito, Ecuador, report, </a:t>
            </a:r>
            <a:r>
              <a:rPr lang="en-AU" sz="600" u="sng" dirty="0">
                <a:solidFill>
                  <a:schemeClr val="bg1">
                    <a:lumMod val="50000"/>
                  </a:schemeClr>
                </a:solidFill>
                <a:latin typeface="IBM Plex Sans"/>
              </a:rPr>
              <a:t>http://habitat3.org/wp-content/uploads/NUA-English.pdf​.</a:t>
            </a:r>
            <a:endParaRPr lang="en-AU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FB5D5-BCD6-456F-8AE2-2E3D1A32E549}"/>
              </a:ext>
            </a:extLst>
          </p:cNvPr>
          <p:cNvSpPr txBox="1"/>
          <p:nvPr/>
        </p:nvSpPr>
        <p:spPr>
          <a:xfrm>
            <a:off x="84676" y="4627492"/>
            <a:ext cx="526624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﻿https://unhabitat.org/sites/default/files/documents/2019-05/sdg_booklet_to_printer4.pdf</a:t>
            </a:r>
            <a:r>
              <a:rPr lang="en-US" sz="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​</a:t>
            </a:r>
            <a:endParaRPr lang="en-AU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C4F6-BD46-4D4D-B6BF-0212EC2915A5}"/>
              </a:ext>
            </a:extLst>
          </p:cNvPr>
          <p:cNvSpPr txBox="1"/>
          <p:nvPr/>
        </p:nvSpPr>
        <p:spPr>
          <a:xfrm>
            <a:off x="269242" y="305964"/>
            <a:ext cx="820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Cities as a solution, not just a problem…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86FC77-9B8A-4BDF-A92E-A5448D56EE7B}"/>
              </a:ext>
            </a:extLst>
          </p:cNvPr>
          <p:cNvGrpSpPr/>
          <p:nvPr/>
        </p:nvGrpSpPr>
        <p:grpSpPr>
          <a:xfrm>
            <a:off x="416127" y="878416"/>
            <a:ext cx="8727873" cy="3445769"/>
            <a:chOff x="416127" y="1298202"/>
            <a:chExt cx="8727873" cy="34457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2CE4C6-B0C9-4515-9DAF-6CFB9070F1B2}"/>
                </a:ext>
              </a:extLst>
            </p:cNvPr>
            <p:cNvSpPr txBox="1"/>
            <p:nvPr/>
          </p:nvSpPr>
          <p:spPr>
            <a:xfrm>
              <a:off x="416127" y="3782162"/>
              <a:ext cx="3277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Cities account for… </a:t>
              </a:r>
              <a:endParaRPr lang="en-AU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CB710D5-DAE5-40DE-9DEA-BC810BF2D16E}"/>
                </a:ext>
              </a:extLst>
            </p:cNvPr>
            <p:cNvGrpSpPr/>
            <p:nvPr/>
          </p:nvGrpSpPr>
          <p:grpSpPr>
            <a:xfrm>
              <a:off x="3588162" y="1435346"/>
              <a:ext cx="5555838" cy="3170099"/>
              <a:chOff x="3588162" y="1435346"/>
              <a:chExt cx="5555838" cy="317009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C9D0A0-C9FA-415E-A40E-DBA8995CAB73}"/>
                  </a:ext>
                </a:extLst>
              </p:cNvPr>
              <p:cNvSpPr txBox="1"/>
              <p:nvPr/>
            </p:nvSpPr>
            <p:spPr>
              <a:xfrm>
                <a:off x="5993432" y="1435346"/>
                <a:ext cx="3150568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b="1" dirty="0"/>
                  <a:t>80% </a:t>
                </a:r>
                <a:r>
                  <a:rPr lang="en-AU" sz="2000" dirty="0"/>
                  <a:t>global economy </a:t>
                </a:r>
              </a:p>
              <a:p>
                <a:endParaRPr lang="en-AU" sz="2000" b="1" dirty="0"/>
              </a:p>
              <a:p>
                <a:r>
                  <a:rPr lang="en-AU" sz="2000" b="1" dirty="0"/>
                  <a:t>60+% </a:t>
                </a:r>
                <a:r>
                  <a:rPr lang="en-AU" sz="2000" dirty="0"/>
                  <a:t>energy consumption</a:t>
                </a:r>
              </a:p>
              <a:p>
                <a:endParaRPr lang="en-AU" sz="2000" dirty="0"/>
              </a:p>
              <a:p>
                <a:r>
                  <a:rPr lang="en-AU" sz="2000" b="1" dirty="0"/>
                  <a:t>70% </a:t>
                </a:r>
                <a:r>
                  <a:rPr lang="en-AU" sz="2000" dirty="0"/>
                  <a:t>greenhouse gas emissions</a:t>
                </a:r>
              </a:p>
              <a:p>
                <a:endParaRPr lang="en-AU" sz="2000" dirty="0"/>
              </a:p>
              <a:p>
                <a:r>
                  <a:rPr lang="en-AU" sz="2000" b="1" dirty="0"/>
                  <a:t>70% </a:t>
                </a:r>
                <a:r>
                  <a:rPr lang="en-AU" sz="2000" dirty="0"/>
                  <a:t>global resource use </a:t>
                </a:r>
              </a:p>
              <a:p>
                <a:endParaRPr lang="en-AU" sz="2000" dirty="0"/>
              </a:p>
              <a:p>
                <a:r>
                  <a:rPr lang="en-AU" sz="2000" b="1" dirty="0"/>
                  <a:t>50+%</a:t>
                </a:r>
                <a:r>
                  <a:rPr lang="en-AU" sz="2000" dirty="0"/>
                  <a:t> global population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6284558-E58C-4BBC-A97A-274874AE60B0}"/>
                  </a:ext>
                </a:extLst>
              </p:cNvPr>
              <p:cNvGrpSpPr/>
              <p:nvPr/>
            </p:nvGrpSpPr>
            <p:grpSpPr>
              <a:xfrm>
                <a:off x="3588162" y="1584277"/>
                <a:ext cx="1804288" cy="2816947"/>
                <a:chOff x="3588162" y="1584277"/>
                <a:chExt cx="1804288" cy="2816947"/>
              </a:xfrm>
            </p:grpSpPr>
            <p:cxnSp>
              <p:nvCxnSpPr>
                <p:cNvPr id="7" name="Connector: Elbow 6">
                  <a:extLst>
                    <a:ext uri="{FF2B5EF4-FFF2-40B4-BE49-F238E27FC236}">
                      <a16:creationId xmlns:a16="http://schemas.microsoft.com/office/drawing/2014/main" id="{7D5D2347-0C6F-42D8-A809-2987B626D8B5}"/>
                    </a:ext>
                  </a:extLst>
                </p:cNvPr>
                <p:cNvCxnSpPr>
                  <a:cxnSpLocks/>
                  <a:endCxn id="42" idx="1"/>
                </p:cNvCxnSpPr>
                <p:nvPr/>
              </p:nvCxnSpPr>
              <p:spPr>
                <a:xfrm flipV="1">
                  <a:off x="3588162" y="1584277"/>
                  <a:ext cx="1795054" cy="1025670"/>
                </a:xfrm>
                <a:prstGeom prst="bentConnector3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A754A564-54BD-4EDC-93DE-D36971DCF430}"/>
                    </a:ext>
                  </a:extLst>
                </p:cNvPr>
                <p:cNvCxnSpPr>
                  <a:cxnSpLocks/>
                  <a:endCxn id="36" idx="1"/>
                </p:cNvCxnSpPr>
                <p:nvPr/>
              </p:nvCxnSpPr>
              <p:spPr>
                <a:xfrm flipV="1">
                  <a:off x="3588162" y="2219752"/>
                  <a:ext cx="1788052" cy="390194"/>
                </a:xfrm>
                <a:prstGeom prst="bentConnector3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or: Elbow 21">
                  <a:extLst>
                    <a:ext uri="{FF2B5EF4-FFF2-40B4-BE49-F238E27FC236}">
                      <a16:creationId xmlns:a16="http://schemas.microsoft.com/office/drawing/2014/main" id="{6C8D7131-8625-4F65-A123-42AF49A34794}"/>
                    </a:ext>
                  </a:extLst>
                </p:cNvPr>
                <p:cNvCxnSpPr>
                  <a:cxnSpLocks/>
                  <a:endCxn id="32" idx="1"/>
                </p:cNvCxnSpPr>
                <p:nvPr/>
              </p:nvCxnSpPr>
              <p:spPr>
                <a:xfrm>
                  <a:off x="3588162" y="2609945"/>
                  <a:ext cx="1778628" cy="349531"/>
                </a:xfrm>
                <a:prstGeom prst="bentConnector3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or: Elbow 23">
                  <a:extLst>
                    <a:ext uri="{FF2B5EF4-FFF2-40B4-BE49-F238E27FC236}">
                      <a16:creationId xmlns:a16="http://schemas.microsoft.com/office/drawing/2014/main" id="{D677F431-24D4-43A3-B708-8727F37AF8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8162" y="2609945"/>
                  <a:ext cx="1804288" cy="1104374"/>
                </a:xfrm>
                <a:prstGeom prst="bentConnector3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or: Elbow 25">
                  <a:extLst>
                    <a:ext uri="{FF2B5EF4-FFF2-40B4-BE49-F238E27FC236}">
                      <a16:creationId xmlns:a16="http://schemas.microsoft.com/office/drawing/2014/main" id="{1A2FF759-F877-431B-AB33-3ECAA32EB3DB}"/>
                    </a:ext>
                  </a:extLst>
                </p:cNvPr>
                <p:cNvCxnSpPr>
                  <a:cxnSpLocks/>
                  <a:endCxn id="38" idx="1"/>
                </p:cNvCxnSpPr>
                <p:nvPr/>
              </p:nvCxnSpPr>
              <p:spPr>
                <a:xfrm>
                  <a:off x="3588164" y="2621250"/>
                  <a:ext cx="1788050" cy="1779974"/>
                </a:xfrm>
                <a:prstGeom prst="bentConnector3">
                  <a:avLst>
                    <a:gd name="adj1" fmla="val 50000"/>
                  </a:avLst>
                </a:prstGeom>
                <a:ln w="28575"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2" name="Graphic 31" descr="Power Plant with solid fill">
              <a:extLst>
                <a:ext uri="{FF2B5EF4-FFF2-40B4-BE49-F238E27FC236}">
                  <a16:creationId xmlns:a16="http://schemas.microsoft.com/office/drawing/2014/main" id="{F1611456-CBE2-4C86-BE25-80AB43CEC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6790" y="2656975"/>
              <a:ext cx="605002" cy="605002"/>
            </a:xfrm>
            <a:prstGeom prst="rect">
              <a:avLst/>
            </a:prstGeom>
          </p:spPr>
        </p:pic>
        <p:pic>
          <p:nvPicPr>
            <p:cNvPr id="36" name="Graphic 35" descr="Fluorescent Light Blub with solid fill">
              <a:extLst>
                <a:ext uri="{FF2B5EF4-FFF2-40B4-BE49-F238E27FC236}">
                  <a16:creationId xmlns:a16="http://schemas.microsoft.com/office/drawing/2014/main" id="{9E87E318-A31B-4747-89E2-FA4D0DE7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76214" y="1917251"/>
              <a:ext cx="605002" cy="605002"/>
            </a:xfrm>
            <a:prstGeom prst="rect">
              <a:avLst/>
            </a:prstGeom>
          </p:spPr>
        </p:pic>
        <p:pic>
          <p:nvPicPr>
            <p:cNvPr id="38" name="Graphic 37" descr="Family with girl with solid fill">
              <a:extLst>
                <a:ext uri="{FF2B5EF4-FFF2-40B4-BE49-F238E27FC236}">
                  <a16:creationId xmlns:a16="http://schemas.microsoft.com/office/drawing/2014/main" id="{698CD2E7-4EC2-4DDF-AEC3-1F0E75503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76214" y="4058477"/>
              <a:ext cx="685494" cy="685494"/>
            </a:xfrm>
            <a:prstGeom prst="rect">
              <a:avLst/>
            </a:prstGeom>
          </p:spPr>
        </p:pic>
        <p:pic>
          <p:nvPicPr>
            <p:cNvPr id="42" name="Graphic 41" descr="Coins with solid fill">
              <a:extLst>
                <a:ext uri="{FF2B5EF4-FFF2-40B4-BE49-F238E27FC236}">
                  <a16:creationId xmlns:a16="http://schemas.microsoft.com/office/drawing/2014/main" id="{8C5EBD03-EEEC-41A7-8F8E-71C2C0329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83216" y="1298202"/>
              <a:ext cx="572150" cy="572150"/>
            </a:xfrm>
            <a:prstGeom prst="rect">
              <a:avLst/>
            </a:prstGeom>
          </p:spPr>
        </p:pic>
      </p:grpSp>
      <p:pic>
        <p:nvPicPr>
          <p:cNvPr id="18" name="Graphic 17" descr="Database with solid fill">
            <a:extLst>
              <a:ext uri="{FF2B5EF4-FFF2-40B4-BE49-F238E27FC236}">
                <a16:creationId xmlns:a16="http://schemas.microsoft.com/office/drawing/2014/main" id="{69923319-DE36-4000-85E1-9DE8CC8D8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0924" y="3018520"/>
            <a:ext cx="623475" cy="6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1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6B86DC8-80F4-43A5-AF6E-A3A8A4E0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00" y="-651440"/>
            <a:ext cx="7585522" cy="6303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DE09D-B3F2-4CEA-9B6D-AD8F31756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C4F6-BD46-4D4D-B6BF-0212EC2915A5}"/>
              </a:ext>
            </a:extLst>
          </p:cNvPr>
          <p:cNvSpPr txBox="1"/>
          <p:nvPr/>
        </p:nvSpPr>
        <p:spPr>
          <a:xfrm>
            <a:off x="269242" y="650209"/>
            <a:ext cx="640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The ‘urban’ targets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F3E984-17B9-42AF-9226-FD47CEC46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73" y="2500409"/>
            <a:ext cx="1015401" cy="983867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73F0090-E405-461E-916F-DFFB989162CC}"/>
              </a:ext>
            </a:extLst>
          </p:cNvPr>
          <p:cNvGrpSpPr/>
          <p:nvPr/>
        </p:nvGrpSpPr>
        <p:grpSpPr>
          <a:xfrm>
            <a:off x="595273" y="1484734"/>
            <a:ext cx="2001262" cy="1309148"/>
            <a:chOff x="1144980" y="4612494"/>
            <a:chExt cx="2001262" cy="1309148"/>
          </a:xfrm>
        </p:grpSpPr>
        <p:sp>
          <p:nvSpPr>
            <p:cNvPr id="174" name="Block Arc 173">
              <a:extLst>
                <a:ext uri="{FF2B5EF4-FFF2-40B4-BE49-F238E27FC236}">
                  <a16:creationId xmlns:a16="http://schemas.microsoft.com/office/drawing/2014/main" id="{A7B16900-2558-4E60-9A7C-9BBBDE32017A}"/>
                </a:ext>
              </a:extLst>
            </p:cNvPr>
            <p:cNvSpPr/>
            <p:nvPr/>
          </p:nvSpPr>
          <p:spPr>
            <a:xfrm rot="19005876">
              <a:off x="1150271" y="5201642"/>
              <a:ext cx="720000" cy="720000"/>
            </a:xfrm>
            <a:prstGeom prst="blockArc">
              <a:avLst>
                <a:gd name="adj1" fmla="val 16113316"/>
                <a:gd name="adj2" fmla="val 21457327"/>
                <a:gd name="adj3" fmla="val 10961"/>
              </a:avLst>
            </a:prstGeom>
            <a:solidFill>
              <a:schemeClr val="tx1">
                <a:lumMod val="85000"/>
                <a:lumOff val="15000"/>
                <a:alpha val="2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5" name="Block Arc 174">
              <a:extLst>
                <a:ext uri="{FF2B5EF4-FFF2-40B4-BE49-F238E27FC236}">
                  <a16:creationId xmlns:a16="http://schemas.microsoft.com/office/drawing/2014/main" id="{1C09238B-96C0-4933-BB0E-8C987FF29060}"/>
                </a:ext>
              </a:extLst>
            </p:cNvPr>
            <p:cNvSpPr/>
            <p:nvPr/>
          </p:nvSpPr>
          <p:spPr>
            <a:xfrm rot="19005876">
              <a:off x="1144980" y="4926191"/>
              <a:ext cx="720000" cy="720000"/>
            </a:xfrm>
            <a:prstGeom prst="blockArc">
              <a:avLst>
                <a:gd name="adj1" fmla="val 16113316"/>
                <a:gd name="adj2" fmla="val 21457327"/>
                <a:gd name="adj3" fmla="val 1096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2F6AF6F-61E6-4502-8BBC-D25F1183E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67231" y="5598396"/>
              <a:ext cx="105073" cy="1014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FE9D977-368E-4B36-B7B8-C2E0003A94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2810" y="5573502"/>
              <a:ext cx="89741" cy="1197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51232E8-746A-4BFB-8072-A9BDF4CB37F0}"/>
                </a:ext>
              </a:extLst>
            </p:cNvPr>
            <p:cNvSpPr txBox="1"/>
            <p:nvPr/>
          </p:nvSpPr>
          <p:spPr>
            <a:xfrm>
              <a:off x="1355430" y="4778689"/>
              <a:ext cx="312906" cy="23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830"/>
                </a:lnSpc>
              </a:pPr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*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24B79E1B-5EE8-42E4-91C1-BC3F4B6E5A83}"/>
                </a:ext>
              </a:extLst>
            </p:cNvPr>
            <p:cNvSpPr txBox="1"/>
            <p:nvPr/>
          </p:nvSpPr>
          <p:spPr>
            <a:xfrm>
              <a:off x="1836269" y="4612494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  <a:ea typeface="Source Sans Pro Light" panose="020B0403030403020204" pitchFamily="34" charset="0"/>
                </a:rPr>
                <a:t>Indicator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4267D1D-C6CF-4E5C-A18B-4EDA5E966018}"/>
                </a:ext>
              </a:extLst>
            </p:cNvPr>
            <p:cNvSpPr txBox="1"/>
            <p:nvPr/>
          </p:nvSpPr>
          <p:spPr>
            <a:xfrm>
              <a:off x="1836269" y="4872618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  <a:ea typeface="Source Sans Pro Light" panose="020B0403030403020204" pitchFamily="34" charset="0"/>
                </a:rPr>
                <a:t>Urban Target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DEB9D46-BA5B-4925-950A-52D00651D259}"/>
                </a:ext>
              </a:extLst>
            </p:cNvPr>
            <p:cNvSpPr txBox="1"/>
            <p:nvPr/>
          </p:nvSpPr>
          <p:spPr>
            <a:xfrm>
              <a:off x="1836268" y="5149933"/>
              <a:ext cx="1309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  <a:ea typeface="Source Sans Pro Light" panose="020B0403030403020204" pitchFamily="34" charset="0"/>
                </a:rPr>
                <a:t>Non-Urban Target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49CE773-8A4D-40B3-8439-863663825EAE}"/>
                </a:ext>
              </a:extLst>
            </p:cNvPr>
            <p:cNvSpPr txBox="1"/>
            <p:nvPr/>
          </p:nvSpPr>
          <p:spPr>
            <a:xfrm>
              <a:off x="1836269" y="5424824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AB912C-02C9-455F-A9BD-570A7E81E723}"/>
              </a:ext>
            </a:extLst>
          </p:cNvPr>
          <p:cNvSpPr txBox="1"/>
          <p:nvPr/>
        </p:nvSpPr>
        <p:spPr>
          <a:xfrm>
            <a:off x="193769" y="4840871"/>
            <a:ext cx="480553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dirty="0">
                <a:solidFill>
                  <a:schemeClr val="accent3">
                    <a:lumMod val="75000"/>
                  </a:schemeClr>
                </a:solidFill>
              </a:rPr>
              <a:t>https://sites.research.unimelb.edu.au/cities/projects/sdgs-melbourne</a:t>
            </a:r>
          </a:p>
        </p:txBody>
      </p:sp>
    </p:spTree>
    <p:extLst>
      <p:ext uri="{BB962C8B-B14F-4D97-AF65-F5344CB8AC3E}">
        <p14:creationId xmlns:p14="http://schemas.microsoft.com/office/powerpoint/2010/main" val="348363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E8DE09D-B3F2-4CEA-9B6D-AD8F3175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7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FB5D5-BCD6-456F-8AE2-2E3D1A32E549}"/>
              </a:ext>
            </a:extLst>
          </p:cNvPr>
          <p:cNvSpPr txBox="1"/>
          <p:nvPr/>
        </p:nvSpPr>
        <p:spPr>
          <a:xfrm>
            <a:off x="209825" y="4645870"/>
            <a:ext cx="7611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Andrea, C., Fernández, A., </a:t>
            </a:r>
            <a:r>
              <a:rPr lang="en-US" sz="6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Calvete</a:t>
            </a:r>
            <a:r>
              <a:rPr lang="en-US" sz="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, A., </a:t>
            </a:r>
            <a:r>
              <a:rPr lang="en-US" sz="6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Miraglia</a:t>
            </a:r>
            <a:r>
              <a:rPr lang="en-US" sz="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, M., &amp; Herrera-Favela, L. (2020). Guidelines for Voluntary Local Reviews: Volume 1 - A Comparative Analysis of Existing VLRs. https://doi.org/10.1017/CBO9781107415324.004</a:t>
            </a:r>
            <a:endParaRPr lang="en-AU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71D076-EA5C-40E7-807F-2E9334A30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8" y="786970"/>
            <a:ext cx="6520458" cy="37570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B6E3E8-B4D6-40CD-A2BC-C0D6821A2406}"/>
              </a:ext>
            </a:extLst>
          </p:cNvPr>
          <p:cNvSpPr txBox="1"/>
          <p:nvPr/>
        </p:nvSpPr>
        <p:spPr>
          <a:xfrm>
            <a:off x="269242" y="305964"/>
            <a:ext cx="811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Localising the SDGs – Voluntary Local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F8F69-90EA-4AE5-8476-76389A565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36" y="1120286"/>
            <a:ext cx="1630383" cy="229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A6AA3B-7754-4877-ACE2-0E3155238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517" y="2105432"/>
            <a:ext cx="1616369" cy="2292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1E4BA1-97AF-4ED7-B22D-2D532AADC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35" y="1108094"/>
            <a:ext cx="1769789" cy="2292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A6D5BB-4282-4A41-A62F-2A5ED3082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424" y="2156408"/>
            <a:ext cx="1624512" cy="231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2CF236C6-ACE3-4BB6-9837-5740AC22779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7" y="1850189"/>
            <a:ext cx="3965556" cy="163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47BD3D3-5F7F-4727-A62C-0C301DE464B7}"/>
              </a:ext>
            </a:extLst>
          </p:cNvPr>
          <p:cNvSpPr txBox="1"/>
          <p:nvPr/>
        </p:nvSpPr>
        <p:spPr>
          <a:xfrm>
            <a:off x="179026" y="4792899"/>
            <a:ext cx="35826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AU" dirty="0">
                <a:hlinkClick r:id="rId10"/>
              </a:rPr>
              <a:t>https://sites.research.unimelb.edu.au/connected-cities/projects/sdgs-cities-challenge</a:t>
            </a:r>
            <a:r>
              <a:rPr lang="en-AU" dirty="0"/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816627-B54C-46E8-8DB8-9495BB01C450}"/>
              </a:ext>
            </a:extLst>
          </p:cNvPr>
          <p:cNvSpPr txBox="1"/>
          <p:nvPr/>
        </p:nvSpPr>
        <p:spPr>
          <a:xfrm>
            <a:off x="6451600" y="3900006"/>
            <a:ext cx="26911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~39 Voluntary Local Reviews Complete</a:t>
            </a:r>
          </a:p>
          <a:p>
            <a:r>
              <a:rPr lang="en-US" sz="1200" dirty="0">
                <a:solidFill>
                  <a:schemeClr val="bg1"/>
                </a:solidFill>
              </a:rPr>
              <a:t>&gt; 210 cities signed up to the New York City VLR Declaration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A5CE2F3-3BAF-49E3-ACC6-1ECF8E09B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391117"/>
              </p:ext>
            </p:extLst>
          </p:nvPr>
        </p:nvGraphicFramePr>
        <p:xfrm>
          <a:off x="203200" y="1956240"/>
          <a:ext cx="8737599" cy="275389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12533">
                  <a:extLst>
                    <a:ext uri="{9D8B030D-6E8A-4147-A177-3AD203B41FA5}">
                      <a16:colId xmlns:a16="http://schemas.microsoft.com/office/drawing/2014/main" val="3937812652"/>
                    </a:ext>
                  </a:extLst>
                </a:gridCol>
                <a:gridCol w="2912533">
                  <a:extLst>
                    <a:ext uri="{9D8B030D-6E8A-4147-A177-3AD203B41FA5}">
                      <a16:colId xmlns:a16="http://schemas.microsoft.com/office/drawing/2014/main" val="3950471233"/>
                    </a:ext>
                  </a:extLst>
                </a:gridCol>
                <a:gridCol w="2912533">
                  <a:extLst>
                    <a:ext uri="{9D8B030D-6E8A-4147-A177-3AD203B41FA5}">
                      <a16:colId xmlns:a16="http://schemas.microsoft.com/office/drawing/2014/main" val="2194053546"/>
                    </a:ext>
                  </a:extLst>
                </a:gridCol>
              </a:tblGrid>
              <a:tr h="2911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DEHRADUN, India</a:t>
                      </a:r>
                      <a:endParaRPr lang="en-A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WOOLLAHRA, Australia</a:t>
                      </a:r>
                      <a:endParaRPr lang="en-A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WHITEHORSE, Australia</a:t>
                      </a:r>
                      <a:endParaRPr lang="en-A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202660"/>
                  </a:ext>
                </a:extLst>
              </a:tr>
              <a:tr h="1789432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  <a:p>
                      <a:pPr algn="ctr"/>
                      <a:endParaRPr lang="en-AU" sz="1000" dirty="0"/>
                    </a:p>
                    <a:p>
                      <a:pPr algn="ctr"/>
                      <a:endParaRPr lang="en-AU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806327"/>
                  </a:ext>
                </a:extLst>
              </a:tr>
              <a:tr h="673347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Child-friendly mobility system</a:t>
                      </a:r>
                      <a:endParaRPr lang="en-A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Community emissions reduction strategy</a:t>
                      </a:r>
                      <a:endParaRPr lang="en-A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Sustainable procurement process </a:t>
                      </a:r>
                      <a:endParaRPr lang="en-A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2837416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AD9016A-8629-4EFA-B76F-565DD7AB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goal… different approaches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D133B-8B1E-40BC-9595-96A8F9DFD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5" y="2355888"/>
            <a:ext cx="1327864" cy="2058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A4761D-EFF1-4E6C-8E08-695AC9B05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286" y="2400338"/>
            <a:ext cx="1327864" cy="2058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DBF79-2523-4D02-A91A-23F067DF5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4033" b="54738"/>
          <a:stretch/>
        </p:blipFill>
        <p:spPr>
          <a:xfrm>
            <a:off x="-52372" y="4523224"/>
            <a:ext cx="9209533" cy="635295"/>
          </a:xfrm>
          <a:prstGeom prst="rect">
            <a:avLst/>
          </a:prstGeom>
        </p:spPr>
      </p:pic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98837FDA-79C9-4B81-9567-CE585A9F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8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8" name="Picture 2" descr="SDG 11 Sustainable cities and communities | Open ...">
            <a:extLst>
              <a:ext uri="{FF2B5EF4-FFF2-40B4-BE49-F238E27FC236}">
                <a16:creationId xmlns:a16="http://schemas.microsoft.com/office/drawing/2014/main" id="{A026FF4B-44E7-40A1-B181-71EE1438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5" y="2355888"/>
            <a:ext cx="1327864" cy="20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1B34D-E44E-44C3-AC5B-48885CE3C2EA}"/>
              </a:ext>
            </a:extLst>
          </p:cNvPr>
          <p:cNvSpPr txBox="1"/>
          <p:nvPr/>
        </p:nvSpPr>
        <p:spPr>
          <a:xfrm>
            <a:off x="628650" y="1053806"/>
            <a:ext cx="76638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Three local government areas from the Asia-Pacific, participants from the 2020 SDG Cities Challenge, took very different approaches to </a:t>
            </a:r>
            <a:r>
              <a:rPr lang="en-US" sz="1100" dirty="0" err="1"/>
              <a:t>localising</a:t>
            </a:r>
            <a:r>
              <a:rPr lang="en-US" sz="1100" dirty="0"/>
              <a:t> SDG11. The difference between approaches within the goal – even within each target – is noticeable, but also reflects how translating a global framework into local context can be a challenging process. Hence why we have the Challenge!</a:t>
            </a:r>
          </a:p>
        </p:txBody>
      </p:sp>
    </p:spTree>
    <p:extLst>
      <p:ext uri="{BB962C8B-B14F-4D97-AF65-F5344CB8AC3E}">
        <p14:creationId xmlns:p14="http://schemas.microsoft.com/office/powerpoint/2010/main" val="178667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70FBA328-EB15-4F03-9B5F-FCCF02E36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932" y="1062687"/>
            <a:ext cx="5794912" cy="325526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9F47701-60E0-134A-8751-5B0CC2DCF354}"/>
              </a:ext>
            </a:extLst>
          </p:cNvPr>
          <p:cNvSpPr txBox="1">
            <a:spLocks/>
          </p:cNvSpPr>
          <p:nvPr/>
        </p:nvSpPr>
        <p:spPr>
          <a:xfrm>
            <a:off x="269242" y="4868999"/>
            <a:ext cx="1124275" cy="26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BF5CD225-A7DE-49FB-8281-D37B5D20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36" y="4667738"/>
            <a:ext cx="546847" cy="358588"/>
          </a:xfrm>
          <a:noFill/>
        </p:spPr>
        <p:txBody>
          <a:bodyPr/>
          <a:lstStyle/>
          <a:p>
            <a:fld id="{9A2D069C-96EF-9E49-A683-9B157E38E0A1}" type="slidenum">
              <a:rPr lang="en-US" sz="1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9</a:t>
            </a:fld>
            <a:endParaRPr lang="en-US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C4F6-BD46-4D4D-B6BF-0212EC2915A5}"/>
              </a:ext>
            </a:extLst>
          </p:cNvPr>
          <p:cNvSpPr txBox="1"/>
          <p:nvPr/>
        </p:nvSpPr>
        <p:spPr>
          <a:xfrm>
            <a:off x="269242" y="305964"/>
            <a:ext cx="80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Local impacts – shared problems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2A7559-A70E-43AE-8C4A-D190D5B89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38" y="1189828"/>
            <a:ext cx="1897840" cy="2763845"/>
          </a:xfrm>
          <a:prstGeom prst="rect">
            <a:avLst/>
          </a:prstGeom>
        </p:spPr>
      </p:pic>
      <p:pic>
        <p:nvPicPr>
          <p:cNvPr id="19" name="Picture 18" descr="A picture containing person, building, luggage, bag&#10;&#10;Description automatically generated">
            <a:extLst>
              <a:ext uri="{FF2B5EF4-FFF2-40B4-BE49-F238E27FC236}">
                <a16:creationId xmlns:a16="http://schemas.microsoft.com/office/drawing/2014/main" id="{93ED20C2-17BE-46B5-907F-07EE274681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932" y="1046027"/>
            <a:ext cx="5854231" cy="32885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B4615F-8AC2-4973-A5BA-3002E0AD0E22}"/>
              </a:ext>
            </a:extLst>
          </p:cNvPr>
          <p:cNvSpPr/>
          <p:nvPr/>
        </p:nvSpPr>
        <p:spPr>
          <a:xfrm>
            <a:off x="5599113" y="4667738"/>
            <a:ext cx="29674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Alexei Trundle &amp; Paul </a:t>
            </a: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Burston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/University of Melbourne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0C821-2AB7-4CED-A542-9528A0C89F39}"/>
              </a:ext>
            </a:extLst>
          </p:cNvPr>
          <p:cNvSpPr txBox="1"/>
          <p:nvPr/>
        </p:nvSpPr>
        <p:spPr>
          <a:xfrm>
            <a:off x="6885788" y="3696614"/>
            <a:ext cx="224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9FAC7-894C-4C20-BC03-BBAA27EFB76C}"/>
              </a:ext>
            </a:extLst>
          </p:cNvPr>
          <p:cNvSpPr txBox="1"/>
          <p:nvPr/>
        </p:nvSpPr>
        <p:spPr>
          <a:xfrm>
            <a:off x="419837" y="3973613"/>
            <a:ext cx="10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Australia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4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L-powerpoint" id="{7ECA540D-315A-9440-98CE-DB2D9D2FA4B1}" vid="{92D2A89A-FCC1-A94E-B9E4-02BE7827C7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48D477C3FC66438500D8720C945DF3" ma:contentTypeVersion="13" ma:contentTypeDescription="Create a new document." ma:contentTypeScope="" ma:versionID="e096c938eab4ba2f2892ceb10437a170">
  <xsd:schema xmlns:xsd="http://www.w3.org/2001/XMLSchema" xmlns:xs="http://www.w3.org/2001/XMLSchema" xmlns:p="http://schemas.microsoft.com/office/2006/metadata/properties" xmlns:ns2="1f60d240-b806-4d59-8602-ac6370c6208f" xmlns:ns3="b99df744-7520-468f-b833-13aa7bbb6bcf" targetNamespace="http://schemas.microsoft.com/office/2006/metadata/properties" ma:root="true" ma:fieldsID="76e1e00c41fdc9b7d27686f7cc1428a6" ns2:_="" ns3:_="">
    <xsd:import namespace="1f60d240-b806-4d59-8602-ac6370c6208f"/>
    <xsd:import namespace="b99df744-7520-468f-b833-13aa7bbb6b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60d240-b806-4d59-8602-ac6370c62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df744-7520-468f-b833-13aa7bbb6bc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1f60d240-b806-4d59-8602-ac6370c6208f" xsi:nil="true"/>
  </documentManagement>
</p:properties>
</file>

<file path=customXml/itemProps1.xml><?xml version="1.0" encoding="utf-8"?>
<ds:datastoreItem xmlns:ds="http://schemas.openxmlformats.org/officeDocument/2006/customXml" ds:itemID="{E2C14301-D1DA-441F-BB0B-763C85A09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DFEB0-3AD1-41CD-851C-9B624166E7BF}">
  <ds:schemaRefs>
    <ds:schemaRef ds:uri="1f60d240-b806-4d59-8602-ac6370c6208f"/>
    <ds:schemaRef ds:uri="b99df744-7520-468f-b833-13aa7bbb6b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A821CF-05A8-4453-9FD0-9F2804339FB3}">
  <ds:schemaRefs>
    <ds:schemaRef ds:uri="1f60d240-b806-4d59-8602-ac6370c6208f"/>
    <ds:schemaRef ds:uri="b99df744-7520-468f-b833-13aa7bbb6b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CCL-powerpoint</Template>
  <TotalTime>1226</TotalTime>
  <Words>835</Words>
  <Application>Microsoft Macintosh PowerPoint</Application>
  <PresentationFormat>On-screen Show (16:9)</PresentationFormat>
  <Paragraphs>104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Arial,Sans-Serif</vt:lpstr>
      <vt:lpstr>Calibri</vt:lpstr>
      <vt:lpstr>Calibri Light</vt:lpstr>
      <vt:lpstr>IBM Plex Sans</vt:lpstr>
      <vt:lpstr>Noto Sans Medium</vt:lpstr>
      <vt:lpstr>Noto Sans SemiBold</vt:lpstr>
      <vt:lpstr>Roboto</vt:lpstr>
      <vt:lpstr>Roboto Light</vt:lpstr>
      <vt:lpstr>Roboto Regular</vt:lpstr>
      <vt:lpstr>Office Theme</vt:lpstr>
      <vt:lpstr>SDG Cities Challenge</vt:lpstr>
      <vt:lpstr>PowerPoint Presentation</vt:lpstr>
      <vt:lpstr>PowerPoint Presentation</vt:lpstr>
      <vt:lpstr>What is the SDG Cities Challenge</vt:lpstr>
      <vt:lpstr>PowerPoint Presentation</vt:lpstr>
      <vt:lpstr>PowerPoint Presentation</vt:lpstr>
      <vt:lpstr>PowerPoint Presentation</vt:lpstr>
      <vt:lpstr>Same goal… different approaches</vt:lpstr>
      <vt:lpstr>PowerPoint Presentation</vt:lpstr>
      <vt:lpstr>PowerPoint Presentation</vt:lpstr>
      <vt:lpstr>2021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Thank you!  Kale Roberts  kale.roberts@iclei.org   Amelia Leavesley  amelia.leavesley@unimelb.edu.au   Meghna Tare  mtare@uta.edu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Amelia Leavesley</dc:creator>
  <cp:lastModifiedBy>Tare, Meghna S</cp:lastModifiedBy>
  <cp:revision>17</cp:revision>
  <dcterms:created xsi:type="dcterms:W3CDTF">2021-03-16T00:13:47Z</dcterms:created>
  <dcterms:modified xsi:type="dcterms:W3CDTF">2021-08-16T13:05:22Z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0x0101005F48D477C3FC66438500D8720C945DF3</vt:lpwstr>
  </property>
</Properties>
</file>